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61" r:id="rId2"/>
    <p:sldId id="262" r:id="rId3"/>
    <p:sldId id="297" r:id="rId4"/>
    <p:sldId id="292" r:id="rId5"/>
    <p:sldId id="299" r:id="rId6"/>
    <p:sldId id="294" r:id="rId7"/>
    <p:sldId id="291" r:id="rId8"/>
    <p:sldId id="301" r:id="rId9"/>
    <p:sldId id="302" r:id="rId10"/>
    <p:sldId id="278" r:id="rId11"/>
    <p:sldId id="279" r:id="rId12"/>
    <p:sldId id="281" r:id="rId13"/>
    <p:sldId id="282" r:id="rId14"/>
    <p:sldId id="284" r:id="rId15"/>
    <p:sldId id="295" r:id="rId16"/>
    <p:sldId id="296" r:id="rId17"/>
    <p:sldId id="285" r:id="rId18"/>
    <p:sldId id="30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C2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765"/>
    <p:restoredTop sz="94156"/>
  </p:normalViewPr>
  <p:slideViewPr>
    <p:cSldViewPr snapToGrid="0" snapToObjects="1">
      <p:cViewPr varScale="1">
        <p:scale>
          <a:sx n="72" d="100"/>
          <a:sy n="72" d="100"/>
        </p:scale>
        <p:origin x="64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F93ED4-4945-8943-A188-280B11688D64}" type="doc">
      <dgm:prSet loTypeId="urn:microsoft.com/office/officeart/2005/8/layout/cycle8" loCatId="" qsTypeId="urn:microsoft.com/office/officeart/2005/8/quickstyle/3d4" qsCatId="3D" csTypeId="urn:microsoft.com/office/officeart/2005/8/colors/colorful3" csCatId="colorful" phldr="1"/>
      <dgm:spPr/>
    </dgm:pt>
    <dgm:pt modelId="{1B3B1438-273B-2240-850C-32270F4729FF}">
      <dgm:prSet phldrT="[Text]"/>
      <dgm:spPr/>
      <dgm:t>
        <a:bodyPr/>
        <a:lstStyle/>
        <a:p>
          <a:r>
            <a:rPr lang="en-US" dirty="0"/>
            <a:t>Balance</a:t>
          </a:r>
        </a:p>
      </dgm:t>
    </dgm:pt>
    <dgm:pt modelId="{791B4F7E-915E-4F4A-A291-0D8E39B3ACB8}" type="parTrans" cxnId="{52E794E7-3C60-0742-A114-8BD62D576EA7}">
      <dgm:prSet/>
      <dgm:spPr/>
      <dgm:t>
        <a:bodyPr/>
        <a:lstStyle/>
        <a:p>
          <a:endParaRPr lang="en-US"/>
        </a:p>
      </dgm:t>
    </dgm:pt>
    <dgm:pt modelId="{7D5B1834-71F5-6347-BB7D-F66055D87506}" type="sibTrans" cxnId="{52E794E7-3C60-0742-A114-8BD62D576EA7}">
      <dgm:prSet/>
      <dgm:spPr/>
      <dgm:t>
        <a:bodyPr/>
        <a:lstStyle/>
        <a:p>
          <a:endParaRPr lang="en-US"/>
        </a:p>
      </dgm:t>
    </dgm:pt>
    <dgm:pt modelId="{080E7160-3131-ED45-9342-307760CD60A7}">
      <dgm:prSet phldrT="[Text]"/>
      <dgm:spPr/>
      <dgm:t>
        <a:bodyPr/>
        <a:lstStyle/>
        <a:p>
          <a:r>
            <a:rPr lang="en-US" dirty="0"/>
            <a:t>Accomplishment </a:t>
          </a:r>
        </a:p>
      </dgm:t>
    </dgm:pt>
    <dgm:pt modelId="{C89219C3-E4BF-8C42-AC91-5529E81B8D15}" type="parTrans" cxnId="{DCF2D0E6-8A70-7541-859A-7164D180B327}">
      <dgm:prSet/>
      <dgm:spPr/>
      <dgm:t>
        <a:bodyPr/>
        <a:lstStyle/>
        <a:p>
          <a:endParaRPr lang="en-US"/>
        </a:p>
      </dgm:t>
    </dgm:pt>
    <dgm:pt modelId="{0FFAA4BC-0E72-2C48-B9FD-D066C24DAE06}" type="sibTrans" cxnId="{DCF2D0E6-8A70-7541-859A-7164D180B327}">
      <dgm:prSet/>
      <dgm:spPr/>
      <dgm:t>
        <a:bodyPr/>
        <a:lstStyle/>
        <a:p>
          <a:endParaRPr lang="en-US"/>
        </a:p>
      </dgm:t>
    </dgm:pt>
    <dgm:pt modelId="{82B94FC3-8497-2346-902D-97EAB13B24CC}">
      <dgm:prSet phldrT="[Text]"/>
      <dgm:spPr/>
      <dgm:t>
        <a:bodyPr/>
        <a:lstStyle/>
        <a:p>
          <a:r>
            <a:rPr lang="en-US" dirty="0"/>
            <a:t>Work Relationships </a:t>
          </a:r>
        </a:p>
      </dgm:t>
    </dgm:pt>
    <dgm:pt modelId="{E2676DC3-1BD3-E743-BA5F-02561515F993}" type="parTrans" cxnId="{6D0EB7F2-D78B-F74A-BD6E-61562FA4F203}">
      <dgm:prSet/>
      <dgm:spPr/>
      <dgm:t>
        <a:bodyPr/>
        <a:lstStyle/>
        <a:p>
          <a:endParaRPr lang="en-US"/>
        </a:p>
      </dgm:t>
    </dgm:pt>
    <dgm:pt modelId="{C149702F-F3D1-E643-8A66-DD2F64C684AD}" type="sibTrans" cxnId="{6D0EB7F2-D78B-F74A-BD6E-61562FA4F203}">
      <dgm:prSet/>
      <dgm:spPr/>
      <dgm:t>
        <a:bodyPr/>
        <a:lstStyle/>
        <a:p>
          <a:endParaRPr lang="en-US"/>
        </a:p>
      </dgm:t>
    </dgm:pt>
    <dgm:pt modelId="{30201D2E-0279-394F-8A12-53578EB44367}" type="pres">
      <dgm:prSet presAssocID="{52F93ED4-4945-8943-A188-280B11688D64}" presName="compositeShape" presStyleCnt="0">
        <dgm:presLayoutVars>
          <dgm:chMax val="7"/>
          <dgm:dir/>
          <dgm:resizeHandles val="exact"/>
        </dgm:presLayoutVars>
      </dgm:prSet>
      <dgm:spPr/>
    </dgm:pt>
    <dgm:pt modelId="{79C4D607-F049-DA41-8643-3E67D74B1ED0}" type="pres">
      <dgm:prSet presAssocID="{52F93ED4-4945-8943-A188-280B11688D64}" presName="wedge1" presStyleLbl="node1" presStyleIdx="0" presStyleCnt="3"/>
      <dgm:spPr/>
    </dgm:pt>
    <dgm:pt modelId="{771AA569-DF70-7043-AB46-CCCC0EBD6B25}" type="pres">
      <dgm:prSet presAssocID="{52F93ED4-4945-8943-A188-280B11688D64}" presName="dummy1a" presStyleCnt="0"/>
      <dgm:spPr/>
    </dgm:pt>
    <dgm:pt modelId="{53ED5DA6-A3CB-E74F-8189-248C8DE6789C}" type="pres">
      <dgm:prSet presAssocID="{52F93ED4-4945-8943-A188-280B11688D64}" presName="dummy1b" presStyleCnt="0"/>
      <dgm:spPr/>
    </dgm:pt>
    <dgm:pt modelId="{475113A3-1426-A347-ABD5-A080EB8FE683}" type="pres">
      <dgm:prSet presAssocID="{52F93ED4-4945-8943-A188-280B11688D64}" presName="wedge1Tx" presStyleLbl="node1" presStyleIdx="0" presStyleCnt="3">
        <dgm:presLayoutVars>
          <dgm:chMax val="0"/>
          <dgm:chPref val="0"/>
          <dgm:bulletEnabled val="1"/>
        </dgm:presLayoutVars>
      </dgm:prSet>
      <dgm:spPr/>
    </dgm:pt>
    <dgm:pt modelId="{6CA115B0-9DD5-5043-B75D-319D8DDF7352}" type="pres">
      <dgm:prSet presAssocID="{52F93ED4-4945-8943-A188-280B11688D64}" presName="wedge2" presStyleLbl="node1" presStyleIdx="1" presStyleCnt="3"/>
      <dgm:spPr/>
    </dgm:pt>
    <dgm:pt modelId="{25E395D2-F5F5-9445-B7F2-5385E0DA85B3}" type="pres">
      <dgm:prSet presAssocID="{52F93ED4-4945-8943-A188-280B11688D64}" presName="dummy2a" presStyleCnt="0"/>
      <dgm:spPr/>
    </dgm:pt>
    <dgm:pt modelId="{4075AFDF-2AEE-5C42-8638-36E89B136889}" type="pres">
      <dgm:prSet presAssocID="{52F93ED4-4945-8943-A188-280B11688D64}" presName="dummy2b" presStyleCnt="0"/>
      <dgm:spPr/>
    </dgm:pt>
    <dgm:pt modelId="{522D4645-277D-E446-AFA9-2EC4C7F6606E}" type="pres">
      <dgm:prSet presAssocID="{52F93ED4-4945-8943-A188-280B11688D64}" presName="wedge2Tx" presStyleLbl="node1" presStyleIdx="1" presStyleCnt="3">
        <dgm:presLayoutVars>
          <dgm:chMax val="0"/>
          <dgm:chPref val="0"/>
          <dgm:bulletEnabled val="1"/>
        </dgm:presLayoutVars>
      </dgm:prSet>
      <dgm:spPr/>
    </dgm:pt>
    <dgm:pt modelId="{D70B905D-EC17-3543-B028-B5F6CEFAF4FD}" type="pres">
      <dgm:prSet presAssocID="{52F93ED4-4945-8943-A188-280B11688D64}" presName="wedge3" presStyleLbl="node1" presStyleIdx="2" presStyleCnt="3"/>
      <dgm:spPr/>
    </dgm:pt>
    <dgm:pt modelId="{200F3AD2-D7C7-1E45-8B57-9898F9AE4E53}" type="pres">
      <dgm:prSet presAssocID="{52F93ED4-4945-8943-A188-280B11688D64}" presName="dummy3a" presStyleCnt="0"/>
      <dgm:spPr/>
    </dgm:pt>
    <dgm:pt modelId="{55AB87C0-4C97-4F46-B7DD-2FA1B2CBFF77}" type="pres">
      <dgm:prSet presAssocID="{52F93ED4-4945-8943-A188-280B11688D64}" presName="dummy3b" presStyleCnt="0"/>
      <dgm:spPr/>
    </dgm:pt>
    <dgm:pt modelId="{B8F34753-81E6-B04A-B7FA-85550EA00370}" type="pres">
      <dgm:prSet presAssocID="{52F93ED4-4945-8943-A188-280B11688D64}" presName="wedge3Tx" presStyleLbl="node1" presStyleIdx="2" presStyleCnt="3">
        <dgm:presLayoutVars>
          <dgm:chMax val="0"/>
          <dgm:chPref val="0"/>
          <dgm:bulletEnabled val="1"/>
        </dgm:presLayoutVars>
      </dgm:prSet>
      <dgm:spPr/>
    </dgm:pt>
    <dgm:pt modelId="{8BEB9EE7-9F46-8040-AC15-B0B19F5B6555}" type="pres">
      <dgm:prSet presAssocID="{7D5B1834-71F5-6347-BB7D-F66055D87506}" presName="arrowWedge1" presStyleLbl="fgSibTrans2D1" presStyleIdx="0" presStyleCnt="3"/>
      <dgm:spPr/>
    </dgm:pt>
    <dgm:pt modelId="{9B2892FA-E4BB-854E-BF0B-F105E3006782}" type="pres">
      <dgm:prSet presAssocID="{0FFAA4BC-0E72-2C48-B9FD-D066C24DAE06}" presName="arrowWedge2" presStyleLbl="fgSibTrans2D1" presStyleIdx="1" presStyleCnt="3"/>
      <dgm:spPr/>
    </dgm:pt>
    <dgm:pt modelId="{94F26115-A0BE-F047-BD90-2B54648EFA6C}" type="pres">
      <dgm:prSet presAssocID="{C149702F-F3D1-E643-8A66-DD2F64C684AD}" presName="arrowWedge3" presStyleLbl="fgSibTrans2D1" presStyleIdx="2" presStyleCnt="3"/>
      <dgm:spPr/>
    </dgm:pt>
  </dgm:ptLst>
  <dgm:cxnLst>
    <dgm:cxn modelId="{67E64414-F909-1A4C-8DB3-DA7718119024}" type="presOf" srcId="{82B94FC3-8497-2346-902D-97EAB13B24CC}" destId="{D70B905D-EC17-3543-B028-B5F6CEFAF4FD}" srcOrd="0" destOrd="0" presId="urn:microsoft.com/office/officeart/2005/8/layout/cycle8"/>
    <dgm:cxn modelId="{47F90F2B-AE22-0341-A3E8-FDAC95919AE0}" type="presOf" srcId="{52F93ED4-4945-8943-A188-280B11688D64}" destId="{30201D2E-0279-394F-8A12-53578EB44367}" srcOrd="0" destOrd="0" presId="urn:microsoft.com/office/officeart/2005/8/layout/cycle8"/>
    <dgm:cxn modelId="{60EB7336-9DB8-434F-A531-612CF6C27524}" type="presOf" srcId="{1B3B1438-273B-2240-850C-32270F4729FF}" destId="{79C4D607-F049-DA41-8643-3E67D74B1ED0}" srcOrd="0" destOrd="0" presId="urn:microsoft.com/office/officeart/2005/8/layout/cycle8"/>
    <dgm:cxn modelId="{2E9BB23F-1C5D-CC40-AABF-7889BF790E3F}" type="presOf" srcId="{82B94FC3-8497-2346-902D-97EAB13B24CC}" destId="{B8F34753-81E6-B04A-B7FA-85550EA00370}" srcOrd="1" destOrd="0" presId="urn:microsoft.com/office/officeart/2005/8/layout/cycle8"/>
    <dgm:cxn modelId="{A996609D-3B78-854B-B094-4AC675CC823B}" type="presOf" srcId="{080E7160-3131-ED45-9342-307760CD60A7}" destId="{6CA115B0-9DD5-5043-B75D-319D8DDF7352}" srcOrd="0" destOrd="0" presId="urn:microsoft.com/office/officeart/2005/8/layout/cycle8"/>
    <dgm:cxn modelId="{B0164D9F-EC69-C047-9D29-3673950FC5C8}" type="presOf" srcId="{080E7160-3131-ED45-9342-307760CD60A7}" destId="{522D4645-277D-E446-AFA9-2EC4C7F6606E}" srcOrd="1" destOrd="0" presId="urn:microsoft.com/office/officeart/2005/8/layout/cycle8"/>
    <dgm:cxn modelId="{DCF2D0E6-8A70-7541-859A-7164D180B327}" srcId="{52F93ED4-4945-8943-A188-280B11688D64}" destId="{080E7160-3131-ED45-9342-307760CD60A7}" srcOrd="1" destOrd="0" parTransId="{C89219C3-E4BF-8C42-AC91-5529E81B8D15}" sibTransId="{0FFAA4BC-0E72-2C48-B9FD-D066C24DAE06}"/>
    <dgm:cxn modelId="{52E794E7-3C60-0742-A114-8BD62D576EA7}" srcId="{52F93ED4-4945-8943-A188-280B11688D64}" destId="{1B3B1438-273B-2240-850C-32270F4729FF}" srcOrd="0" destOrd="0" parTransId="{791B4F7E-915E-4F4A-A291-0D8E39B3ACB8}" sibTransId="{7D5B1834-71F5-6347-BB7D-F66055D87506}"/>
    <dgm:cxn modelId="{A6D090F0-0333-784A-AF61-CE1434696743}" type="presOf" srcId="{1B3B1438-273B-2240-850C-32270F4729FF}" destId="{475113A3-1426-A347-ABD5-A080EB8FE683}" srcOrd="1" destOrd="0" presId="urn:microsoft.com/office/officeart/2005/8/layout/cycle8"/>
    <dgm:cxn modelId="{6D0EB7F2-D78B-F74A-BD6E-61562FA4F203}" srcId="{52F93ED4-4945-8943-A188-280B11688D64}" destId="{82B94FC3-8497-2346-902D-97EAB13B24CC}" srcOrd="2" destOrd="0" parTransId="{E2676DC3-1BD3-E743-BA5F-02561515F993}" sibTransId="{C149702F-F3D1-E643-8A66-DD2F64C684AD}"/>
    <dgm:cxn modelId="{E4807519-CCFB-1E4C-AAFB-66DA8CC726EF}" type="presParOf" srcId="{30201D2E-0279-394F-8A12-53578EB44367}" destId="{79C4D607-F049-DA41-8643-3E67D74B1ED0}" srcOrd="0" destOrd="0" presId="urn:microsoft.com/office/officeart/2005/8/layout/cycle8"/>
    <dgm:cxn modelId="{10EF069C-951B-A346-9CF4-D7028AF39B74}" type="presParOf" srcId="{30201D2E-0279-394F-8A12-53578EB44367}" destId="{771AA569-DF70-7043-AB46-CCCC0EBD6B25}" srcOrd="1" destOrd="0" presId="urn:microsoft.com/office/officeart/2005/8/layout/cycle8"/>
    <dgm:cxn modelId="{27F23E68-3835-8442-B689-F81E97B450A8}" type="presParOf" srcId="{30201D2E-0279-394F-8A12-53578EB44367}" destId="{53ED5DA6-A3CB-E74F-8189-248C8DE6789C}" srcOrd="2" destOrd="0" presId="urn:microsoft.com/office/officeart/2005/8/layout/cycle8"/>
    <dgm:cxn modelId="{71FFAD8B-73D9-5541-8E5A-5607060B4EA6}" type="presParOf" srcId="{30201D2E-0279-394F-8A12-53578EB44367}" destId="{475113A3-1426-A347-ABD5-A080EB8FE683}" srcOrd="3" destOrd="0" presId="urn:microsoft.com/office/officeart/2005/8/layout/cycle8"/>
    <dgm:cxn modelId="{F17749E5-8DCA-BA4A-806F-6EA4FCCF07F9}" type="presParOf" srcId="{30201D2E-0279-394F-8A12-53578EB44367}" destId="{6CA115B0-9DD5-5043-B75D-319D8DDF7352}" srcOrd="4" destOrd="0" presId="urn:microsoft.com/office/officeart/2005/8/layout/cycle8"/>
    <dgm:cxn modelId="{CCBD51C6-7749-2D4F-9FFD-2B11AFC01DCB}" type="presParOf" srcId="{30201D2E-0279-394F-8A12-53578EB44367}" destId="{25E395D2-F5F5-9445-B7F2-5385E0DA85B3}" srcOrd="5" destOrd="0" presId="urn:microsoft.com/office/officeart/2005/8/layout/cycle8"/>
    <dgm:cxn modelId="{4DD33479-3D5D-7D45-9B22-C40C777E3582}" type="presParOf" srcId="{30201D2E-0279-394F-8A12-53578EB44367}" destId="{4075AFDF-2AEE-5C42-8638-36E89B136889}" srcOrd="6" destOrd="0" presId="urn:microsoft.com/office/officeart/2005/8/layout/cycle8"/>
    <dgm:cxn modelId="{FC545A83-858B-D040-B930-70F7582AAFA1}" type="presParOf" srcId="{30201D2E-0279-394F-8A12-53578EB44367}" destId="{522D4645-277D-E446-AFA9-2EC4C7F6606E}" srcOrd="7" destOrd="0" presId="urn:microsoft.com/office/officeart/2005/8/layout/cycle8"/>
    <dgm:cxn modelId="{409A074B-9571-9D47-8439-07CB93126267}" type="presParOf" srcId="{30201D2E-0279-394F-8A12-53578EB44367}" destId="{D70B905D-EC17-3543-B028-B5F6CEFAF4FD}" srcOrd="8" destOrd="0" presId="urn:microsoft.com/office/officeart/2005/8/layout/cycle8"/>
    <dgm:cxn modelId="{10577DA1-33F4-BB49-A91E-DD1F4304BC1C}" type="presParOf" srcId="{30201D2E-0279-394F-8A12-53578EB44367}" destId="{200F3AD2-D7C7-1E45-8B57-9898F9AE4E53}" srcOrd="9" destOrd="0" presId="urn:microsoft.com/office/officeart/2005/8/layout/cycle8"/>
    <dgm:cxn modelId="{DD84314A-1B6E-2A4A-902C-E502C97BFCC4}" type="presParOf" srcId="{30201D2E-0279-394F-8A12-53578EB44367}" destId="{55AB87C0-4C97-4F46-B7DD-2FA1B2CBFF77}" srcOrd="10" destOrd="0" presId="urn:microsoft.com/office/officeart/2005/8/layout/cycle8"/>
    <dgm:cxn modelId="{AE7A09A0-7360-FF4D-8676-F430EC5D26C4}" type="presParOf" srcId="{30201D2E-0279-394F-8A12-53578EB44367}" destId="{B8F34753-81E6-B04A-B7FA-85550EA00370}" srcOrd="11" destOrd="0" presId="urn:microsoft.com/office/officeart/2005/8/layout/cycle8"/>
    <dgm:cxn modelId="{67D54264-FD17-E84B-AC84-3465D7579959}" type="presParOf" srcId="{30201D2E-0279-394F-8A12-53578EB44367}" destId="{8BEB9EE7-9F46-8040-AC15-B0B19F5B6555}" srcOrd="12" destOrd="0" presId="urn:microsoft.com/office/officeart/2005/8/layout/cycle8"/>
    <dgm:cxn modelId="{AEA8B31F-3AC3-4345-AF8C-8700F4C83B39}" type="presParOf" srcId="{30201D2E-0279-394F-8A12-53578EB44367}" destId="{9B2892FA-E4BB-854E-BF0B-F105E3006782}" srcOrd="13" destOrd="0" presId="urn:microsoft.com/office/officeart/2005/8/layout/cycle8"/>
    <dgm:cxn modelId="{FA5AE208-261A-5040-906D-3C2A797C1465}" type="presParOf" srcId="{30201D2E-0279-394F-8A12-53578EB44367}" destId="{94F26115-A0BE-F047-BD90-2B54648EFA6C}"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4D607-F049-DA41-8643-3E67D74B1ED0}">
      <dsp:nvSpPr>
        <dsp:cNvPr id="0" name=""/>
        <dsp:cNvSpPr/>
      </dsp:nvSpPr>
      <dsp:spPr>
        <a:xfrm>
          <a:off x="1343309" y="279857"/>
          <a:ext cx="3616621" cy="3616621"/>
        </a:xfrm>
        <a:prstGeom prst="pie">
          <a:avLst>
            <a:gd name="adj1" fmla="val 16200000"/>
            <a:gd name="adj2" fmla="val 1800000"/>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Balance</a:t>
          </a:r>
        </a:p>
      </dsp:txBody>
      <dsp:txXfrm>
        <a:off x="3249355" y="1046236"/>
        <a:ext cx="1291650" cy="1076375"/>
      </dsp:txXfrm>
    </dsp:sp>
    <dsp:sp modelId="{6CA115B0-9DD5-5043-B75D-319D8DDF7352}">
      <dsp:nvSpPr>
        <dsp:cNvPr id="0" name=""/>
        <dsp:cNvSpPr/>
      </dsp:nvSpPr>
      <dsp:spPr>
        <a:xfrm>
          <a:off x="1268824" y="409022"/>
          <a:ext cx="3616621" cy="3616621"/>
        </a:xfrm>
        <a:prstGeom prst="pie">
          <a:avLst>
            <a:gd name="adj1" fmla="val 1800000"/>
            <a:gd name="adj2" fmla="val 9000000"/>
          </a:avLst>
        </a:prstGeom>
        <a:solidFill>
          <a:schemeClr val="accent3">
            <a:hueOff val="1355300"/>
            <a:satOff val="50000"/>
            <a:lumOff val="-735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Accomplishment </a:t>
          </a:r>
        </a:p>
      </dsp:txBody>
      <dsp:txXfrm>
        <a:off x="2129925" y="2755521"/>
        <a:ext cx="1937475" cy="947210"/>
      </dsp:txXfrm>
    </dsp:sp>
    <dsp:sp modelId="{D70B905D-EC17-3543-B028-B5F6CEFAF4FD}">
      <dsp:nvSpPr>
        <dsp:cNvPr id="0" name=""/>
        <dsp:cNvSpPr/>
      </dsp:nvSpPr>
      <dsp:spPr>
        <a:xfrm>
          <a:off x="1194339" y="279857"/>
          <a:ext cx="3616621" cy="3616621"/>
        </a:xfrm>
        <a:prstGeom prst="pie">
          <a:avLst>
            <a:gd name="adj1" fmla="val 9000000"/>
            <a:gd name="adj2" fmla="val 16200000"/>
          </a:avLst>
        </a:prstGeom>
        <a:solidFill>
          <a:schemeClr val="accent3">
            <a:hueOff val="2710599"/>
            <a:satOff val="100000"/>
            <a:lumOff val="-1470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Work Relationships </a:t>
          </a:r>
        </a:p>
      </dsp:txBody>
      <dsp:txXfrm>
        <a:off x="1613264" y="1046236"/>
        <a:ext cx="1291650" cy="1076375"/>
      </dsp:txXfrm>
    </dsp:sp>
    <dsp:sp modelId="{8BEB9EE7-9F46-8040-AC15-B0B19F5B6555}">
      <dsp:nvSpPr>
        <dsp:cNvPr id="0" name=""/>
        <dsp:cNvSpPr/>
      </dsp:nvSpPr>
      <dsp:spPr>
        <a:xfrm>
          <a:off x="1119722" y="55971"/>
          <a:ext cx="4064393" cy="4064393"/>
        </a:xfrm>
        <a:prstGeom prst="circularArrow">
          <a:avLst>
            <a:gd name="adj1" fmla="val 5085"/>
            <a:gd name="adj2" fmla="val 327528"/>
            <a:gd name="adj3" fmla="val 1472472"/>
            <a:gd name="adj4" fmla="val 16199432"/>
            <a:gd name="adj5" fmla="val 5932"/>
          </a:avLst>
        </a:prstGeom>
        <a:solidFill>
          <a:schemeClr val="accent3">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9B2892FA-E4BB-854E-BF0B-F105E3006782}">
      <dsp:nvSpPr>
        <dsp:cNvPr id="0" name=""/>
        <dsp:cNvSpPr/>
      </dsp:nvSpPr>
      <dsp:spPr>
        <a:xfrm>
          <a:off x="1044938" y="184907"/>
          <a:ext cx="4064393" cy="4064393"/>
        </a:xfrm>
        <a:prstGeom prst="circularArrow">
          <a:avLst>
            <a:gd name="adj1" fmla="val 5085"/>
            <a:gd name="adj2" fmla="val 327528"/>
            <a:gd name="adj3" fmla="val 8671970"/>
            <a:gd name="adj4" fmla="val 1800502"/>
            <a:gd name="adj5" fmla="val 5932"/>
          </a:avLst>
        </a:prstGeom>
        <a:solidFill>
          <a:schemeClr val="accent3">
            <a:hueOff val="1355300"/>
            <a:satOff val="50000"/>
            <a:lumOff val="-7353"/>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94F26115-A0BE-F047-BD90-2B54648EFA6C}">
      <dsp:nvSpPr>
        <dsp:cNvPr id="0" name=""/>
        <dsp:cNvSpPr/>
      </dsp:nvSpPr>
      <dsp:spPr>
        <a:xfrm>
          <a:off x="970154" y="55971"/>
          <a:ext cx="4064393" cy="4064393"/>
        </a:xfrm>
        <a:prstGeom prst="circularArrow">
          <a:avLst>
            <a:gd name="adj1" fmla="val 5085"/>
            <a:gd name="adj2" fmla="val 327528"/>
            <a:gd name="adj3" fmla="val 15873039"/>
            <a:gd name="adj4" fmla="val 9000000"/>
            <a:gd name="adj5" fmla="val 5932"/>
          </a:avLst>
        </a:prstGeom>
        <a:solidFill>
          <a:schemeClr val="accent3">
            <a:hueOff val="2710599"/>
            <a:satOff val="100000"/>
            <a:lumOff val="-14706"/>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45AECA-BFAC-1446-9969-EB092E2A9C68}" type="datetimeFigureOut">
              <a:rPr lang="en-US" smtClean="0"/>
              <a:t>11/11/21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2919B1-5E6E-2649-B5AC-C77E7B3AA678}" type="slidenum">
              <a:rPr lang="en-US" smtClean="0"/>
              <a:t>‹#›</a:t>
            </a:fld>
            <a:endParaRPr lang="en-US"/>
          </a:p>
        </p:txBody>
      </p:sp>
    </p:spTree>
    <p:extLst>
      <p:ext uri="{BB962C8B-B14F-4D97-AF65-F5344CB8AC3E}">
        <p14:creationId xmlns:p14="http://schemas.microsoft.com/office/powerpoint/2010/main" val="3220165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A53327-AAD5-7440-BEEB-CF7F618DF819}" type="slidenum">
              <a:rPr lang="en-US" smtClean="0"/>
              <a:t>11</a:t>
            </a:fld>
            <a:endParaRPr lang="en-US"/>
          </a:p>
        </p:txBody>
      </p:sp>
    </p:spTree>
    <p:extLst>
      <p:ext uri="{BB962C8B-B14F-4D97-AF65-F5344CB8AC3E}">
        <p14:creationId xmlns:p14="http://schemas.microsoft.com/office/powerpoint/2010/main" val="382070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754CC-CE9B-F74B-BC1D-EC137C781D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EB93FA-B841-B44D-B236-ED19AE704F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7EF42F-FF3F-4843-BE73-A13544C898C9}"/>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0E2CE5CA-AFCD-F643-9FD7-67508C13E1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84AD61-81E4-474D-AB9D-6EA6F43353F0}"/>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4052350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CB249-6029-034A-B6E1-905F058F8F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19E1CD-41AA-D641-BE4F-26CFD1D0F9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00C7E3-9300-D641-B97C-355B2F86567F}"/>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9F411A47-524E-D84D-AAAB-67891B5B89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C66CD8-DD12-CE4A-B3E9-47FB4C29C52F}"/>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33821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0C7A97-EB3E-4C4C-97E0-8DB795AC7C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C6BED5-69B2-8147-91C2-29A267F4BB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749D02-8BBB-1A4F-94B4-2F67AE3EE747}"/>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C15B6F27-7DF2-584D-848B-4BA29BFFD5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DA5F7-8654-044C-AAB4-2D053FBC61A1}"/>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7984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77CE3-5EB0-8940-90F4-C27BD045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F96D14-0278-4248-824E-E7E7C70C44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131F3E-9176-874A-B6F4-B2FC08586016}"/>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471242C2-C3EA-5842-A30D-E36EBD67E4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5436B5-B7BC-7C48-9425-19779496C2CF}"/>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1034289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0C3BA-0F91-A546-82FF-4C18D41DC1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73FDC-DB81-3A43-B9FA-A818B9D93A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FB8DDF-A8C2-7C40-BD78-26CCB3179BC0}"/>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BC99F9F1-A514-0A4B-8B4D-5AF6A5CBA5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71DB2E-75CB-5047-80DC-347B001DBFBF}"/>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357218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4B137-4DD6-794E-BC0C-1B32A32C8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440268-0492-024D-B830-048F275737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90F921-D112-B242-860E-AD5943F64B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434D07-F2F8-514E-9F19-DC440F184BDC}"/>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6" name="Footer Placeholder 5">
            <a:extLst>
              <a:ext uri="{FF2B5EF4-FFF2-40B4-BE49-F238E27FC236}">
                <a16:creationId xmlns:a16="http://schemas.microsoft.com/office/drawing/2014/main" id="{AB352A1D-3D92-C34B-8524-02442EBFCB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D92D8-A605-6E4C-BD61-10925AF070CC}"/>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334532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AEEF5-F899-E043-818F-A391B8EE7C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2C91AB-178C-7841-9690-BCFDDBC2B1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374B2F-D8C6-4A48-BA81-EDEFE1F7F9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4C0A05-809D-FF48-B43A-59A244D6B8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7B1DD6-D991-D049-9B89-84149D9882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6B2B03-E99F-5D43-8B45-076CCB1DD666}"/>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8" name="Footer Placeholder 7">
            <a:extLst>
              <a:ext uri="{FF2B5EF4-FFF2-40B4-BE49-F238E27FC236}">
                <a16:creationId xmlns:a16="http://schemas.microsoft.com/office/drawing/2014/main" id="{55F2C87F-511E-E740-9283-B7896ACB83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7F3844-8C7C-8C43-8814-8468D10826DE}"/>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2437885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AA799-3292-6542-9218-BE6B9F06F3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C87826-528A-9B41-8FD5-A898F9D7E836}"/>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4" name="Footer Placeholder 3">
            <a:extLst>
              <a:ext uri="{FF2B5EF4-FFF2-40B4-BE49-F238E27FC236}">
                <a16:creationId xmlns:a16="http://schemas.microsoft.com/office/drawing/2014/main" id="{C56BBD80-2AFC-5041-B23D-94EDBF8AE9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C7250C-2351-7E40-A0D7-BC227277403B}"/>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2887191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7DC94B-9EE1-7D49-A96E-E2EB6514A649}"/>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3" name="Footer Placeholder 2">
            <a:extLst>
              <a:ext uri="{FF2B5EF4-FFF2-40B4-BE49-F238E27FC236}">
                <a16:creationId xmlns:a16="http://schemas.microsoft.com/office/drawing/2014/main" id="{C74E9290-15CB-3045-9668-E4CC78F0DE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00345-EBE9-F44B-A57D-0CAC2A7B3502}"/>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128385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8AFFA-187C-F741-B2CA-702E79B1E2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3DDF42-4858-CB49-BEAD-AB810258E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85E884-0133-E742-BEB7-8B4113D369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E88444-A239-7F4A-98D1-96A001892688}"/>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6" name="Footer Placeholder 5">
            <a:extLst>
              <a:ext uri="{FF2B5EF4-FFF2-40B4-BE49-F238E27FC236}">
                <a16:creationId xmlns:a16="http://schemas.microsoft.com/office/drawing/2014/main" id="{28D4B5CD-CFE5-BD4A-B3D5-944F29DA92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3AA6E6-75ED-2240-921B-AB5789D789B1}"/>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2726591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5FFC8-1B7C-764E-B090-C66CFDF414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AF8676-EC1F-5346-9C94-2BA82632E1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34B032-271F-C246-B090-17BE31BC54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A03D47-B026-7F46-AD71-39B9411259A7}"/>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6" name="Footer Placeholder 5">
            <a:extLst>
              <a:ext uri="{FF2B5EF4-FFF2-40B4-BE49-F238E27FC236}">
                <a16:creationId xmlns:a16="http://schemas.microsoft.com/office/drawing/2014/main" id="{3A559EF0-34ED-9149-A264-7FD9229B4B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48CC03-433C-F948-BB6A-BD492DD36CEA}"/>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378061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12276D-86FF-9249-804A-FFD8B7161A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E881CA-DECC-B842-9EFA-1E01BA4BFB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062870-6E81-9E4F-B25D-505DBDD76F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23B84962-87DC-B04C-8082-F9B56B972A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22A729-F70B-0945-9404-358A1E6D24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AB05B-BD19-114B-A582-F0CB9D162A93}" type="slidenum">
              <a:rPr lang="en-US" smtClean="0"/>
              <a:t>‹#›</a:t>
            </a:fld>
            <a:endParaRPr lang="en-US"/>
          </a:p>
        </p:txBody>
      </p:sp>
    </p:spTree>
    <p:extLst>
      <p:ext uri="{BB962C8B-B14F-4D97-AF65-F5344CB8AC3E}">
        <p14:creationId xmlns:p14="http://schemas.microsoft.com/office/powerpoint/2010/main" val="1346053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LvyhfBr9CgU?feature=oembed" TargetMode="External"/><Relationship Id="rId5" Type="http://schemas.openxmlformats.org/officeDocument/2006/relationships/image" Target="../media/image6.jpeg"/><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svg"/><Relationship Id="rId7" Type="http://schemas.openxmlformats.org/officeDocument/2006/relationships/image" Target="../media/image22.sv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57CB67E-9AD6-3140-ACAF-797A91B69D30}"/>
              </a:ext>
            </a:extLst>
          </p:cNvPr>
          <p:cNvSpPr txBox="1"/>
          <p:nvPr/>
        </p:nvSpPr>
        <p:spPr>
          <a:xfrm>
            <a:off x="2865783" y="1033669"/>
            <a:ext cx="6460434" cy="2123658"/>
          </a:xfrm>
          <a:custGeom>
            <a:avLst/>
            <a:gdLst>
              <a:gd name="connsiteX0" fmla="*/ 0 w 6460434"/>
              <a:gd name="connsiteY0" fmla="*/ 0 h 2123658"/>
              <a:gd name="connsiteX1" fmla="*/ 6460434 w 6460434"/>
              <a:gd name="connsiteY1" fmla="*/ 0 h 2123658"/>
              <a:gd name="connsiteX2" fmla="*/ 6460434 w 6460434"/>
              <a:gd name="connsiteY2" fmla="*/ 2123658 h 2123658"/>
              <a:gd name="connsiteX3" fmla="*/ 0 w 6460434"/>
              <a:gd name="connsiteY3" fmla="*/ 2123658 h 2123658"/>
              <a:gd name="connsiteX4" fmla="*/ 0 w 6460434"/>
              <a:gd name="connsiteY4" fmla="*/ 0 h 212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0434" h="2123658" fill="none" extrusionOk="0">
                <a:moveTo>
                  <a:pt x="0" y="0"/>
                </a:moveTo>
                <a:cubicBezTo>
                  <a:pt x="2084071" y="-49533"/>
                  <a:pt x="3742642" y="-14809"/>
                  <a:pt x="6460434" y="0"/>
                </a:cubicBezTo>
                <a:cubicBezTo>
                  <a:pt x="6548073" y="955866"/>
                  <a:pt x="6387755" y="1334776"/>
                  <a:pt x="6460434" y="2123658"/>
                </a:cubicBezTo>
                <a:cubicBezTo>
                  <a:pt x="3694183" y="2075427"/>
                  <a:pt x="2210991" y="2208113"/>
                  <a:pt x="0" y="2123658"/>
                </a:cubicBezTo>
                <a:cubicBezTo>
                  <a:pt x="-38581" y="1723889"/>
                  <a:pt x="63341" y="312919"/>
                  <a:pt x="0" y="0"/>
                </a:cubicBezTo>
                <a:close/>
              </a:path>
              <a:path w="6460434" h="2123658" stroke="0" extrusionOk="0">
                <a:moveTo>
                  <a:pt x="0" y="0"/>
                </a:moveTo>
                <a:cubicBezTo>
                  <a:pt x="834556" y="118645"/>
                  <a:pt x="3951533" y="116012"/>
                  <a:pt x="6460434" y="0"/>
                </a:cubicBezTo>
                <a:cubicBezTo>
                  <a:pt x="6327552" y="617749"/>
                  <a:pt x="6545385" y="1144266"/>
                  <a:pt x="6460434" y="2123658"/>
                </a:cubicBezTo>
                <a:cubicBezTo>
                  <a:pt x="5620639" y="2258258"/>
                  <a:pt x="1291046" y="1966462"/>
                  <a:pt x="0" y="2123658"/>
                </a:cubicBezTo>
                <a:cubicBezTo>
                  <a:pt x="-20187" y="1822789"/>
                  <a:pt x="-152480" y="736390"/>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txBody>
          <a:bodyPr wrap="square" rtlCol="0">
            <a:spAutoFit/>
          </a:bodyPr>
          <a:lstStyle/>
          <a:p>
            <a:pPr algn="ctr"/>
            <a:r>
              <a:rPr lang="en-US" sz="4400" dirty="0">
                <a:latin typeface="Century Gothic" panose="020B0502020202020204" pitchFamily="34" charset="0"/>
              </a:rPr>
              <a:t>Module 8</a:t>
            </a:r>
            <a:br>
              <a:rPr lang="en-US" sz="4400" dirty="0">
                <a:latin typeface="Century Gothic" panose="020B0502020202020204" pitchFamily="34" charset="0"/>
              </a:rPr>
            </a:br>
            <a:br>
              <a:rPr lang="en-US" sz="4400" dirty="0">
                <a:latin typeface="Century Gothic" panose="020B0502020202020204" pitchFamily="34" charset="0"/>
              </a:rPr>
            </a:br>
            <a:r>
              <a:rPr lang="en-US" sz="4400" dirty="0">
                <a:latin typeface="Century Gothic" panose="020B0502020202020204" pitchFamily="34" charset="0"/>
              </a:rPr>
              <a:t>Occupational Wellness</a:t>
            </a:r>
            <a:endParaRPr lang="en-US" sz="4400" dirty="0"/>
          </a:p>
        </p:txBody>
      </p:sp>
      <p:pic>
        <p:nvPicPr>
          <p:cNvPr id="8" name="Graphic 7" descr="Desk outline">
            <a:extLst>
              <a:ext uri="{FF2B5EF4-FFF2-40B4-BE49-F238E27FC236}">
                <a16:creationId xmlns:a16="http://schemas.microsoft.com/office/drawing/2014/main" id="{2B9875D8-143B-8649-8EF2-E9ACC67BD0DF}"/>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4790661" y="3700674"/>
            <a:ext cx="2610678" cy="2610678"/>
          </a:xfrm>
          <a:prstGeom prst="rect">
            <a:avLst/>
          </a:prstGeom>
        </p:spPr>
      </p:pic>
    </p:spTree>
    <p:extLst>
      <p:ext uri="{BB962C8B-B14F-4D97-AF65-F5344CB8AC3E}">
        <p14:creationId xmlns:p14="http://schemas.microsoft.com/office/powerpoint/2010/main" val="2007590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pic>
        <p:nvPicPr>
          <p:cNvPr id="5" name="Graphic 4" descr="Thought with solid fill">
            <a:extLst>
              <a:ext uri="{FF2B5EF4-FFF2-40B4-BE49-F238E27FC236}">
                <a16:creationId xmlns:a16="http://schemas.microsoft.com/office/drawing/2014/main" id="{CCDD8CCF-1CFF-BB42-B43F-2E197BA7D2B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203629"/>
            <a:ext cx="7395882" cy="7395882"/>
          </a:xfrm>
          <a:prstGeom prst="rect">
            <a:avLst/>
          </a:prstGeom>
        </p:spPr>
      </p:pic>
      <p:sp>
        <p:nvSpPr>
          <p:cNvPr id="7" name="TextBox 6">
            <a:extLst>
              <a:ext uri="{FF2B5EF4-FFF2-40B4-BE49-F238E27FC236}">
                <a16:creationId xmlns:a16="http://schemas.microsoft.com/office/drawing/2014/main" id="{180EAB39-FA0A-5E47-AED4-17B5A21E1F36}"/>
              </a:ext>
            </a:extLst>
          </p:cNvPr>
          <p:cNvSpPr txBox="1"/>
          <p:nvPr/>
        </p:nvSpPr>
        <p:spPr>
          <a:xfrm>
            <a:off x="2498272" y="1317812"/>
            <a:ext cx="3230176" cy="1200329"/>
          </a:xfrm>
          <a:prstGeom prst="rect">
            <a:avLst/>
          </a:prstGeom>
          <a:noFill/>
        </p:spPr>
        <p:txBody>
          <a:bodyPr wrap="square" rtlCol="0">
            <a:spAutoFit/>
          </a:bodyPr>
          <a:lstStyle/>
          <a:p>
            <a:pPr algn="ctr"/>
            <a:r>
              <a:rPr lang="en-US" sz="2400" b="1" dirty="0">
                <a:solidFill>
                  <a:schemeClr val="bg1"/>
                </a:solidFill>
                <a:latin typeface="Century Gothic" panose="020B0502020202020204" pitchFamily="34" charset="0"/>
              </a:rPr>
              <a:t>So, why is occupational wellness important? </a:t>
            </a:r>
          </a:p>
        </p:txBody>
      </p:sp>
      <p:sp>
        <p:nvSpPr>
          <p:cNvPr id="9" name="Right Arrow 8">
            <a:extLst>
              <a:ext uri="{FF2B5EF4-FFF2-40B4-BE49-F238E27FC236}">
                <a16:creationId xmlns:a16="http://schemas.microsoft.com/office/drawing/2014/main" id="{CD82B078-4D34-AD44-94B8-8EB804748566}"/>
              </a:ext>
            </a:extLst>
          </p:cNvPr>
          <p:cNvSpPr/>
          <p:nvPr/>
        </p:nvSpPr>
        <p:spPr>
          <a:xfrm>
            <a:off x="6938683" y="672353"/>
            <a:ext cx="1452283" cy="672353"/>
          </a:xfrm>
          <a:prstGeom prst="rightArrow">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ln>
                <a:solidFill>
                  <a:sysClr val="windowText" lastClr="000000"/>
                </a:solidFill>
              </a:ln>
              <a:solidFill>
                <a:schemeClr val="tx1"/>
              </a:solidFill>
            </a:endParaRPr>
          </a:p>
        </p:txBody>
      </p:sp>
      <p:sp>
        <p:nvSpPr>
          <p:cNvPr id="10" name="TextBox 9">
            <a:extLst>
              <a:ext uri="{FF2B5EF4-FFF2-40B4-BE49-F238E27FC236}">
                <a16:creationId xmlns:a16="http://schemas.microsoft.com/office/drawing/2014/main" id="{6F17C219-D4EB-A347-816B-5D84661F0F67}"/>
              </a:ext>
            </a:extLst>
          </p:cNvPr>
          <p:cNvSpPr txBox="1"/>
          <p:nvPr/>
        </p:nvSpPr>
        <p:spPr>
          <a:xfrm>
            <a:off x="8606118" y="546864"/>
            <a:ext cx="3585882" cy="923330"/>
          </a:xfrm>
          <a:prstGeom prst="rect">
            <a:avLst/>
          </a:prstGeom>
          <a:noFill/>
        </p:spPr>
        <p:txBody>
          <a:bodyPr wrap="square" rtlCol="0">
            <a:spAutoFit/>
          </a:bodyPr>
          <a:lstStyle/>
          <a:p>
            <a:r>
              <a:rPr lang="en-US" dirty="0"/>
              <a:t>Many people find peace of mind and meaning when they enjoy what they do</a:t>
            </a:r>
          </a:p>
        </p:txBody>
      </p:sp>
      <p:sp>
        <p:nvSpPr>
          <p:cNvPr id="12" name="Right Arrow 11">
            <a:extLst>
              <a:ext uri="{FF2B5EF4-FFF2-40B4-BE49-F238E27FC236}">
                <a16:creationId xmlns:a16="http://schemas.microsoft.com/office/drawing/2014/main" id="{DD9C676B-7FC5-5343-96B1-0E39EEC65FC7}"/>
              </a:ext>
            </a:extLst>
          </p:cNvPr>
          <p:cNvSpPr/>
          <p:nvPr/>
        </p:nvSpPr>
        <p:spPr>
          <a:xfrm>
            <a:off x="7073152" y="1845788"/>
            <a:ext cx="1452283" cy="672353"/>
          </a:xfrm>
          <a:prstGeom prst="rightArrow">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ln>
                <a:solidFill>
                  <a:sysClr val="windowText" lastClr="000000"/>
                </a:solidFill>
              </a:ln>
              <a:solidFill>
                <a:schemeClr val="tx1"/>
              </a:solidFill>
            </a:endParaRPr>
          </a:p>
        </p:txBody>
      </p:sp>
      <p:sp>
        <p:nvSpPr>
          <p:cNvPr id="14" name="TextBox 13">
            <a:extLst>
              <a:ext uri="{FF2B5EF4-FFF2-40B4-BE49-F238E27FC236}">
                <a16:creationId xmlns:a16="http://schemas.microsoft.com/office/drawing/2014/main" id="{0B1A868B-F4D7-CE4B-BF39-E576D0AB005F}"/>
              </a:ext>
            </a:extLst>
          </p:cNvPr>
          <p:cNvSpPr txBox="1"/>
          <p:nvPr/>
        </p:nvSpPr>
        <p:spPr>
          <a:xfrm>
            <a:off x="8606118" y="1720299"/>
            <a:ext cx="3585882" cy="923330"/>
          </a:xfrm>
          <a:prstGeom prst="rect">
            <a:avLst/>
          </a:prstGeom>
          <a:noFill/>
        </p:spPr>
        <p:txBody>
          <a:bodyPr wrap="square" rtlCol="0">
            <a:spAutoFit/>
          </a:bodyPr>
          <a:lstStyle/>
          <a:p>
            <a:r>
              <a:rPr lang="en-US" dirty="0"/>
              <a:t>What people “do” can be a job, school, or a hobby where you are learning new skills. </a:t>
            </a:r>
          </a:p>
        </p:txBody>
      </p:sp>
      <p:sp>
        <p:nvSpPr>
          <p:cNvPr id="15" name="Right Arrow 14">
            <a:extLst>
              <a:ext uri="{FF2B5EF4-FFF2-40B4-BE49-F238E27FC236}">
                <a16:creationId xmlns:a16="http://schemas.microsoft.com/office/drawing/2014/main" id="{3FEB2D0A-4D79-1B4C-B733-7129C4DB0F25}"/>
              </a:ext>
            </a:extLst>
          </p:cNvPr>
          <p:cNvSpPr/>
          <p:nvPr/>
        </p:nvSpPr>
        <p:spPr>
          <a:xfrm>
            <a:off x="7073152" y="3019223"/>
            <a:ext cx="1452283" cy="672353"/>
          </a:xfrm>
          <a:prstGeom prst="rightArrow">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ln>
                <a:solidFill>
                  <a:sysClr val="windowText" lastClr="000000"/>
                </a:solidFill>
              </a:ln>
              <a:solidFill>
                <a:schemeClr val="tx1"/>
              </a:solidFill>
            </a:endParaRPr>
          </a:p>
        </p:txBody>
      </p:sp>
      <p:sp>
        <p:nvSpPr>
          <p:cNvPr id="16" name="TextBox 15">
            <a:extLst>
              <a:ext uri="{FF2B5EF4-FFF2-40B4-BE49-F238E27FC236}">
                <a16:creationId xmlns:a16="http://schemas.microsoft.com/office/drawing/2014/main" id="{72F1CB0D-DF05-FB48-8C4F-46FEC8975FF8}"/>
              </a:ext>
            </a:extLst>
          </p:cNvPr>
          <p:cNvSpPr txBox="1"/>
          <p:nvPr/>
        </p:nvSpPr>
        <p:spPr>
          <a:xfrm>
            <a:off x="8659904" y="3019223"/>
            <a:ext cx="3585882" cy="1200329"/>
          </a:xfrm>
          <a:prstGeom prst="rect">
            <a:avLst/>
          </a:prstGeom>
          <a:noFill/>
        </p:spPr>
        <p:txBody>
          <a:bodyPr wrap="square" rtlCol="0">
            <a:spAutoFit/>
          </a:bodyPr>
          <a:lstStyle/>
          <a:p>
            <a:r>
              <a:rPr lang="en-US" dirty="0"/>
              <a:t>Watch the video below for an overview of occupational wellness and some good tips on how to practice</a:t>
            </a:r>
          </a:p>
        </p:txBody>
      </p:sp>
      <p:pic>
        <p:nvPicPr>
          <p:cNvPr id="3" name="Online Media 2" descr="The 8 Dimensions of Wellness #8 Occupational Wellness">
            <a:hlinkClick r:id="" action="ppaction://media"/>
            <a:extLst>
              <a:ext uri="{FF2B5EF4-FFF2-40B4-BE49-F238E27FC236}">
                <a16:creationId xmlns:a16="http://schemas.microsoft.com/office/drawing/2014/main" id="{F58F6C29-2394-D849-BD16-760731BF947D}"/>
              </a:ext>
            </a:extLst>
          </p:cNvPr>
          <p:cNvPicPr>
            <a:picLocks noRot="1" noChangeAspect="1"/>
          </p:cNvPicPr>
          <p:nvPr>
            <a:videoFile r:link="rId1"/>
          </p:nvPr>
        </p:nvPicPr>
        <p:blipFill>
          <a:blip r:embed="rId5"/>
          <a:stretch>
            <a:fillRect/>
          </a:stretch>
        </p:blipFill>
        <p:spPr>
          <a:xfrm>
            <a:off x="7073152" y="4227819"/>
            <a:ext cx="4011924" cy="2266737"/>
          </a:xfrm>
          <a:prstGeom prst="rect">
            <a:avLst/>
          </a:prstGeom>
        </p:spPr>
      </p:pic>
    </p:spTree>
    <p:extLst>
      <p:ext uri="{BB962C8B-B14F-4D97-AF65-F5344CB8AC3E}">
        <p14:creationId xmlns:p14="http://schemas.microsoft.com/office/powerpoint/2010/main" val="2867847421"/>
      </p:ext>
    </p:extLst>
  </p:cSld>
  <p:clrMapOvr>
    <a:masterClrMapping/>
  </p:clrMapOvr>
  <p:transition spd="slow">
    <p:push dir="u"/>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vol="80000">
                <p:cTn id="7" fill="hold" display="0">
                  <p:stCondLst>
                    <p:cond delay="indefinite"/>
                  </p:stCondLst>
                </p:cTn>
                <p:tgtEl>
                  <p:spTgt spid="3"/>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1323439"/>
          </a:xfrm>
          <a:prstGeom prst="rect">
            <a:avLst/>
          </a:prstGeom>
          <a:noFill/>
        </p:spPr>
        <p:txBody>
          <a:bodyPr wrap="square" rtlCol="0">
            <a:spAutoFit/>
          </a:bodyPr>
          <a:lstStyle/>
          <a:p>
            <a:r>
              <a:rPr lang="en-US" sz="4000" b="1" dirty="0">
                <a:latin typeface="Century Gothic" panose="020B0502020202020204" pitchFamily="34" charset="0"/>
              </a:rPr>
              <a:t>What is good for your occupational wellness?</a:t>
            </a:r>
          </a:p>
        </p:txBody>
      </p:sp>
      <p:sp>
        <p:nvSpPr>
          <p:cNvPr id="5" name="Oval 4">
            <a:extLst>
              <a:ext uri="{FF2B5EF4-FFF2-40B4-BE49-F238E27FC236}">
                <a16:creationId xmlns:a16="http://schemas.microsoft.com/office/drawing/2014/main" id="{9542A69A-60A9-FF43-8CA1-7D3B55BA42DC}"/>
              </a:ext>
            </a:extLst>
          </p:cNvPr>
          <p:cNvSpPr/>
          <p:nvPr/>
        </p:nvSpPr>
        <p:spPr>
          <a:xfrm>
            <a:off x="2113305" y="2830754"/>
            <a:ext cx="3225282" cy="2686172"/>
          </a:xfrm>
          <a:custGeom>
            <a:avLst/>
            <a:gdLst>
              <a:gd name="connsiteX0" fmla="*/ 0 w 3225282"/>
              <a:gd name="connsiteY0" fmla="*/ 1343086 h 2686172"/>
              <a:gd name="connsiteX1" fmla="*/ 1612641 w 3225282"/>
              <a:gd name="connsiteY1" fmla="*/ 0 h 2686172"/>
              <a:gd name="connsiteX2" fmla="*/ 3225282 w 3225282"/>
              <a:gd name="connsiteY2" fmla="*/ 1343086 h 2686172"/>
              <a:gd name="connsiteX3" fmla="*/ 1612641 w 3225282"/>
              <a:gd name="connsiteY3" fmla="*/ 2686172 h 2686172"/>
              <a:gd name="connsiteX4" fmla="*/ 0 w 3225282"/>
              <a:gd name="connsiteY4" fmla="*/ 1343086 h 2686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5282" h="2686172" fill="none" extrusionOk="0">
                <a:moveTo>
                  <a:pt x="0" y="1343086"/>
                </a:moveTo>
                <a:cubicBezTo>
                  <a:pt x="-191519" y="468134"/>
                  <a:pt x="689051" y="-111801"/>
                  <a:pt x="1612641" y="0"/>
                </a:cubicBezTo>
                <a:cubicBezTo>
                  <a:pt x="2506118" y="-104410"/>
                  <a:pt x="3181235" y="595670"/>
                  <a:pt x="3225282" y="1343086"/>
                </a:cubicBezTo>
                <a:cubicBezTo>
                  <a:pt x="3228666" y="2140295"/>
                  <a:pt x="2571384" y="2618454"/>
                  <a:pt x="1612641" y="2686172"/>
                </a:cubicBezTo>
                <a:cubicBezTo>
                  <a:pt x="658628" y="2646052"/>
                  <a:pt x="101810" y="2180251"/>
                  <a:pt x="0" y="1343086"/>
                </a:cubicBezTo>
                <a:close/>
              </a:path>
              <a:path w="3225282" h="2686172" stroke="0" extrusionOk="0">
                <a:moveTo>
                  <a:pt x="0" y="1343086"/>
                </a:moveTo>
                <a:cubicBezTo>
                  <a:pt x="-226548" y="479921"/>
                  <a:pt x="718720" y="-63770"/>
                  <a:pt x="1612641" y="0"/>
                </a:cubicBezTo>
                <a:cubicBezTo>
                  <a:pt x="2564357" y="-201902"/>
                  <a:pt x="3204427" y="671901"/>
                  <a:pt x="3225282" y="1343086"/>
                </a:cubicBezTo>
                <a:cubicBezTo>
                  <a:pt x="3126398" y="2022738"/>
                  <a:pt x="2736217" y="2722275"/>
                  <a:pt x="1612641" y="2686172"/>
                </a:cubicBezTo>
                <a:cubicBezTo>
                  <a:pt x="528578" y="2782159"/>
                  <a:pt x="-45924" y="2162134"/>
                  <a:pt x="0" y="1343086"/>
                </a:cubicBezTo>
                <a:close/>
              </a:path>
            </a:pathLst>
          </a:custGeom>
          <a:solidFill>
            <a:schemeClr val="bg1">
              <a:lumMod val="95000"/>
            </a:schemeClr>
          </a:solidFill>
          <a:ln w="38100">
            <a:solidFill>
              <a:schemeClr val="accent2"/>
            </a:solidFill>
            <a:extLst>
              <a:ext uri="{C807C97D-BFC1-408E-A445-0C87EB9F89A2}">
                <ask:lineSketchStyleProps xmlns:ask="http://schemas.microsoft.com/office/drawing/2018/sketchyshapes" sd="2298358437">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Century Gothic" panose="020B0502020202020204" pitchFamily="34" charset="0"/>
              </a:rPr>
              <a:t>Give extra focus and attention to the subjects in school that interest you the most. </a:t>
            </a:r>
          </a:p>
        </p:txBody>
      </p:sp>
      <p:sp>
        <p:nvSpPr>
          <p:cNvPr id="10" name="Oval 9">
            <a:extLst>
              <a:ext uri="{FF2B5EF4-FFF2-40B4-BE49-F238E27FC236}">
                <a16:creationId xmlns:a16="http://schemas.microsoft.com/office/drawing/2014/main" id="{63F6026C-8A62-444E-99D3-BECB09F2A953}"/>
              </a:ext>
            </a:extLst>
          </p:cNvPr>
          <p:cNvSpPr/>
          <p:nvPr/>
        </p:nvSpPr>
        <p:spPr>
          <a:xfrm>
            <a:off x="8952573" y="2484620"/>
            <a:ext cx="3101840" cy="2784512"/>
          </a:xfrm>
          <a:custGeom>
            <a:avLst/>
            <a:gdLst>
              <a:gd name="connsiteX0" fmla="*/ 0 w 3101840"/>
              <a:gd name="connsiteY0" fmla="*/ 1392256 h 2784512"/>
              <a:gd name="connsiteX1" fmla="*/ 1550920 w 3101840"/>
              <a:gd name="connsiteY1" fmla="*/ 0 h 2784512"/>
              <a:gd name="connsiteX2" fmla="*/ 3101840 w 3101840"/>
              <a:gd name="connsiteY2" fmla="*/ 1392256 h 2784512"/>
              <a:gd name="connsiteX3" fmla="*/ 1550920 w 3101840"/>
              <a:gd name="connsiteY3" fmla="*/ 2784512 h 2784512"/>
              <a:gd name="connsiteX4" fmla="*/ 0 w 3101840"/>
              <a:gd name="connsiteY4" fmla="*/ 1392256 h 27845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01840" h="2784512" fill="none" extrusionOk="0">
                <a:moveTo>
                  <a:pt x="0" y="1392256"/>
                </a:moveTo>
                <a:cubicBezTo>
                  <a:pt x="-43480" y="593097"/>
                  <a:pt x="632166" y="-211046"/>
                  <a:pt x="1550920" y="0"/>
                </a:cubicBezTo>
                <a:cubicBezTo>
                  <a:pt x="2413630" y="-226516"/>
                  <a:pt x="2931062" y="601426"/>
                  <a:pt x="3101840" y="1392256"/>
                </a:cubicBezTo>
                <a:cubicBezTo>
                  <a:pt x="3116681" y="2404322"/>
                  <a:pt x="2545664" y="2647103"/>
                  <a:pt x="1550920" y="2784512"/>
                </a:cubicBezTo>
                <a:cubicBezTo>
                  <a:pt x="661916" y="2763966"/>
                  <a:pt x="136535" y="2289117"/>
                  <a:pt x="0" y="1392256"/>
                </a:cubicBezTo>
                <a:close/>
              </a:path>
              <a:path w="3101840" h="2784512" stroke="0" extrusionOk="0">
                <a:moveTo>
                  <a:pt x="0" y="1392256"/>
                </a:moveTo>
                <a:cubicBezTo>
                  <a:pt x="-48159" y="597528"/>
                  <a:pt x="691376" y="-58160"/>
                  <a:pt x="1550920" y="0"/>
                </a:cubicBezTo>
                <a:cubicBezTo>
                  <a:pt x="2424164" y="-55187"/>
                  <a:pt x="3081998" y="690488"/>
                  <a:pt x="3101840" y="1392256"/>
                </a:cubicBezTo>
                <a:cubicBezTo>
                  <a:pt x="2893402" y="2030248"/>
                  <a:pt x="2598018" y="2814045"/>
                  <a:pt x="1550920" y="2784512"/>
                </a:cubicBezTo>
                <a:cubicBezTo>
                  <a:pt x="604403" y="2829159"/>
                  <a:pt x="-24042" y="2201637"/>
                  <a:pt x="0" y="1392256"/>
                </a:cubicBezTo>
                <a:close/>
              </a:path>
            </a:pathLst>
          </a:custGeom>
          <a:solidFill>
            <a:schemeClr val="bg1">
              <a:lumMod val="95000"/>
            </a:schemeClr>
          </a:solidFill>
          <a:ln w="38100">
            <a:solidFill>
              <a:schemeClr val="accent6"/>
            </a:solidFill>
            <a:extLst>
              <a:ext uri="{C807C97D-BFC1-408E-A445-0C87EB9F89A2}">
                <ask:lineSketchStyleProps xmlns:ask="http://schemas.microsoft.com/office/drawing/2018/sketchyshapes" sd="2298358437">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Century Gothic" panose="020B0502020202020204" pitchFamily="34" charset="0"/>
              </a:rPr>
              <a:t>Try to find at least one thing each day at school that is new, fun, or interesting to you.</a:t>
            </a:r>
          </a:p>
        </p:txBody>
      </p:sp>
      <p:sp>
        <p:nvSpPr>
          <p:cNvPr id="11" name="Oval 10">
            <a:extLst>
              <a:ext uri="{FF2B5EF4-FFF2-40B4-BE49-F238E27FC236}">
                <a16:creationId xmlns:a16="http://schemas.microsoft.com/office/drawing/2014/main" id="{9E48755C-CF69-F546-9F1A-8EE21478CA43}"/>
              </a:ext>
            </a:extLst>
          </p:cNvPr>
          <p:cNvSpPr/>
          <p:nvPr/>
        </p:nvSpPr>
        <p:spPr>
          <a:xfrm>
            <a:off x="4995139" y="1717794"/>
            <a:ext cx="4194352" cy="3857892"/>
          </a:xfrm>
          <a:custGeom>
            <a:avLst/>
            <a:gdLst>
              <a:gd name="connsiteX0" fmla="*/ 0 w 4194352"/>
              <a:gd name="connsiteY0" fmla="*/ 1928946 h 3857892"/>
              <a:gd name="connsiteX1" fmla="*/ 2097176 w 4194352"/>
              <a:gd name="connsiteY1" fmla="*/ 0 h 3857892"/>
              <a:gd name="connsiteX2" fmla="*/ 4194352 w 4194352"/>
              <a:gd name="connsiteY2" fmla="*/ 1928946 h 3857892"/>
              <a:gd name="connsiteX3" fmla="*/ 2097176 w 4194352"/>
              <a:gd name="connsiteY3" fmla="*/ 3857892 h 3857892"/>
              <a:gd name="connsiteX4" fmla="*/ 0 w 4194352"/>
              <a:gd name="connsiteY4" fmla="*/ 1928946 h 3857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4352" h="3857892" fill="none" extrusionOk="0">
                <a:moveTo>
                  <a:pt x="0" y="1928946"/>
                </a:moveTo>
                <a:cubicBezTo>
                  <a:pt x="-195190" y="727879"/>
                  <a:pt x="904158" y="-118000"/>
                  <a:pt x="2097176" y="0"/>
                </a:cubicBezTo>
                <a:cubicBezTo>
                  <a:pt x="3257944" y="-93014"/>
                  <a:pt x="4047845" y="844825"/>
                  <a:pt x="4194352" y="1928946"/>
                </a:cubicBezTo>
                <a:cubicBezTo>
                  <a:pt x="4209624" y="3244475"/>
                  <a:pt x="3308089" y="3805516"/>
                  <a:pt x="2097176" y="3857892"/>
                </a:cubicBezTo>
                <a:cubicBezTo>
                  <a:pt x="882152" y="3821944"/>
                  <a:pt x="38657" y="3030496"/>
                  <a:pt x="0" y="1928946"/>
                </a:cubicBezTo>
                <a:close/>
              </a:path>
              <a:path w="4194352" h="3857892" stroke="0" extrusionOk="0">
                <a:moveTo>
                  <a:pt x="0" y="1928946"/>
                </a:moveTo>
                <a:cubicBezTo>
                  <a:pt x="-154514" y="780821"/>
                  <a:pt x="925394" y="-263021"/>
                  <a:pt x="2097176" y="0"/>
                </a:cubicBezTo>
                <a:cubicBezTo>
                  <a:pt x="3344853" y="-295650"/>
                  <a:pt x="4127104" y="1091212"/>
                  <a:pt x="4194352" y="1928946"/>
                </a:cubicBezTo>
                <a:cubicBezTo>
                  <a:pt x="4042157" y="2898672"/>
                  <a:pt x="3534111" y="3901087"/>
                  <a:pt x="2097176" y="3857892"/>
                </a:cubicBezTo>
                <a:cubicBezTo>
                  <a:pt x="892659" y="3880858"/>
                  <a:pt x="-124752" y="3204209"/>
                  <a:pt x="0" y="1928946"/>
                </a:cubicBezTo>
                <a:close/>
              </a:path>
            </a:pathLst>
          </a:custGeom>
          <a:solidFill>
            <a:schemeClr val="bg1">
              <a:lumMod val="95000"/>
            </a:schemeClr>
          </a:solidFill>
          <a:ln w="38100">
            <a:solidFill>
              <a:schemeClr val="accent1"/>
            </a:solidFill>
            <a:extLst>
              <a:ext uri="{C807C97D-BFC1-408E-A445-0C87EB9F89A2}">
                <ask:lineSketchStyleProps xmlns:ask="http://schemas.microsoft.com/office/drawing/2018/sketchyshapes" sd="2298358437">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Century Gothic" panose="020B0502020202020204" pitchFamily="34" charset="0"/>
              </a:rPr>
              <a:t>Start thinking about your future. What kind of a job might be good for someone with your interests and skills? What kinds of skills do you want to work on?</a:t>
            </a:r>
          </a:p>
          <a:p>
            <a:pPr algn="ctr"/>
            <a:endParaRPr lang="en-US" sz="2000" dirty="0">
              <a:solidFill>
                <a:schemeClr val="tx1"/>
              </a:solidFill>
              <a:latin typeface="Century Gothic" panose="020B0502020202020204" pitchFamily="34" charset="0"/>
            </a:endParaRPr>
          </a:p>
        </p:txBody>
      </p:sp>
      <p:sp>
        <p:nvSpPr>
          <p:cNvPr id="9" name="TextBox 8">
            <a:extLst>
              <a:ext uri="{FF2B5EF4-FFF2-40B4-BE49-F238E27FC236}">
                <a16:creationId xmlns:a16="http://schemas.microsoft.com/office/drawing/2014/main" id="{CFC26B97-E3AE-8642-B2D1-1E037DDB2616}"/>
              </a:ext>
            </a:extLst>
          </p:cNvPr>
          <p:cNvSpPr txBox="1"/>
          <p:nvPr/>
        </p:nvSpPr>
        <p:spPr>
          <a:xfrm>
            <a:off x="459518" y="5739277"/>
            <a:ext cx="10898150" cy="830997"/>
          </a:xfrm>
          <a:prstGeom prst="rect">
            <a:avLst/>
          </a:prstGeom>
          <a:noFill/>
        </p:spPr>
        <p:txBody>
          <a:bodyPr wrap="square" rtlCol="0">
            <a:spAutoFit/>
          </a:bodyPr>
          <a:lstStyle/>
          <a:p>
            <a:pPr algn="ctr"/>
            <a:r>
              <a:rPr lang="en-US" sz="2400" dirty="0">
                <a:latin typeface="Century Gothic" panose="020B0502020202020204" pitchFamily="34" charset="0"/>
              </a:rPr>
              <a:t>Try to think of at least 1 activity you </a:t>
            </a:r>
            <a:r>
              <a:rPr lang="en-US" sz="2400" u="sng" dirty="0">
                <a:latin typeface="Century Gothic" panose="020B0502020202020204" pitchFamily="34" charset="0"/>
              </a:rPr>
              <a:t>already do</a:t>
            </a:r>
            <a:r>
              <a:rPr lang="en-US" sz="2400" dirty="0">
                <a:latin typeface="Century Gothic" panose="020B0502020202020204" pitchFamily="34" charset="0"/>
              </a:rPr>
              <a:t> that is good for your occupational wellness!</a:t>
            </a:r>
          </a:p>
        </p:txBody>
      </p:sp>
      <p:pic>
        <p:nvPicPr>
          <p:cNvPr id="18" name="Graphic 17" descr="Sun outline">
            <a:extLst>
              <a:ext uri="{FF2B5EF4-FFF2-40B4-BE49-F238E27FC236}">
                <a16:creationId xmlns:a16="http://schemas.microsoft.com/office/drawing/2014/main" id="{8BEACE5B-9352-2543-BF95-64384A3A4A5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7587" y="1846640"/>
            <a:ext cx="1852426" cy="1852426"/>
          </a:xfrm>
          <a:prstGeom prst="rect">
            <a:avLst/>
          </a:prstGeom>
        </p:spPr>
      </p:pic>
    </p:spTree>
    <p:extLst>
      <p:ext uri="{BB962C8B-B14F-4D97-AF65-F5344CB8AC3E}">
        <p14:creationId xmlns:p14="http://schemas.microsoft.com/office/powerpoint/2010/main" val="887570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707886"/>
          </a:xfrm>
          <a:prstGeom prst="rect">
            <a:avLst/>
          </a:prstGeom>
          <a:noFill/>
        </p:spPr>
        <p:txBody>
          <a:bodyPr wrap="square" rtlCol="0">
            <a:spAutoFit/>
          </a:bodyPr>
          <a:lstStyle/>
          <a:p>
            <a:r>
              <a:rPr lang="en-US" sz="4000" b="1" dirty="0">
                <a:latin typeface="Century Gothic" panose="020B0502020202020204" pitchFamily="34" charset="0"/>
              </a:rPr>
              <a:t>What did you come up with? </a:t>
            </a:r>
          </a:p>
        </p:txBody>
      </p:sp>
      <p:sp>
        <p:nvSpPr>
          <p:cNvPr id="8" name="TextBox 7">
            <a:extLst>
              <a:ext uri="{FF2B5EF4-FFF2-40B4-BE49-F238E27FC236}">
                <a16:creationId xmlns:a16="http://schemas.microsoft.com/office/drawing/2014/main" id="{474BE0D5-9A51-5D49-AD44-D72F168FB64D}"/>
              </a:ext>
            </a:extLst>
          </p:cNvPr>
          <p:cNvSpPr txBox="1"/>
          <p:nvPr/>
        </p:nvSpPr>
        <p:spPr>
          <a:xfrm>
            <a:off x="381000" y="1258838"/>
            <a:ext cx="11226800" cy="1684115"/>
          </a:xfrm>
          <a:custGeom>
            <a:avLst/>
            <a:gdLst>
              <a:gd name="connsiteX0" fmla="*/ 0 w 11226800"/>
              <a:gd name="connsiteY0" fmla="*/ 0 h 1684115"/>
              <a:gd name="connsiteX1" fmla="*/ 590884 w 11226800"/>
              <a:gd name="connsiteY1" fmla="*/ 0 h 1684115"/>
              <a:gd name="connsiteX2" fmla="*/ 1406304 w 11226800"/>
              <a:gd name="connsiteY2" fmla="*/ 0 h 1684115"/>
              <a:gd name="connsiteX3" fmla="*/ 1772653 w 11226800"/>
              <a:gd name="connsiteY3" fmla="*/ 0 h 1684115"/>
              <a:gd name="connsiteX4" fmla="*/ 2251269 w 11226800"/>
              <a:gd name="connsiteY4" fmla="*/ 0 h 1684115"/>
              <a:gd name="connsiteX5" fmla="*/ 2842153 w 11226800"/>
              <a:gd name="connsiteY5" fmla="*/ 0 h 1684115"/>
              <a:gd name="connsiteX6" fmla="*/ 3545305 w 11226800"/>
              <a:gd name="connsiteY6" fmla="*/ 0 h 1684115"/>
              <a:gd name="connsiteX7" fmla="*/ 4248457 w 11226800"/>
              <a:gd name="connsiteY7" fmla="*/ 0 h 1684115"/>
              <a:gd name="connsiteX8" fmla="*/ 4502538 w 11226800"/>
              <a:gd name="connsiteY8" fmla="*/ 0 h 1684115"/>
              <a:gd name="connsiteX9" fmla="*/ 4981154 w 11226800"/>
              <a:gd name="connsiteY9" fmla="*/ 0 h 1684115"/>
              <a:gd name="connsiteX10" fmla="*/ 5684306 w 11226800"/>
              <a:gd name="connsiteY10" fmla="*/ 0 h 1684115"/>
              <a:gd name="connsiteX11" fmla="*/ 6499726 w 11226800"/>
              <a:gd name="connsiteY11" fmla="*/ 0 h 1684115"/>
              <a:gd name="connsiteX12" fmla="*/ 7315147 w 11226800"/>
              <a:gd name="connsiteY12" fmla="*/ 0 h 1684115"/>
              <a:gd name="connsiteX13" fmla="*/ 7681495 w 11226800"/>
              <a:gd name="connsiteY13" fmla="*/ 0 h 1684115"/>
              <a:gd name="connsiteX14" fmla="*/ 7935575 w 11226800"/>
              <a:gd name="connsiteY14" fmla="*/ 0 h 1684115"/>
              <a:gd name="connsiteX15" fmla="*/ 8301923 w 11226800"/>
              <a:gd name="connsiteY15" fmla="*/ 0 h 1684115"/>
              <a:gd name="connsiteX16" fmla="*/ 8892807 w 11226800"/>
              <a:gd name="connsiteY16" fmla="*/ 0 h 1684115"/>
              <a:gd name="connsiteX17" fmla="*/ 9483692 w 11226800"/>
              <a:gd name="connsiteY17" fmla="*/ 0 h 1684115"/>
              <a:gd name="connsiteX18" fmla="*/ 9737772 w 11226800"/>
              <a:gd name="connsiteY18" fmla="*/ 0 h 1684115"/>
              <a:gd name="connsiteX19" fmla="*/ 10216388 w 11226800"/>
              <a:gd name="connsiteY19" fmla="*/ 0 h 1684115"/>
              <a:gd name="connsiteX20" fmla="*/ 11226800 w 11226800"/>
              <a:gd name="connsiteY20" fmla="*/ 0 h 1684115"/>
              <a:gd name="connsiteX21" fmla="*/ 11226800 w 11226800"/>
              <a:gd name="connsiteY21" fmla="*/ 544531 h 1684115"/>
              <a:gd name="connsiteX22" fmla="*/ 11226800 w 11226800"/>
              <a:gd name="connsiteY22" fmla="*/ 1105902 h 1684115"/>
              <a:gd name="connsiteX23" fmla="*/ 11226800 w 11226800"/>
              <a:gd name="connsiteY23" fmla="*/ 1684115 h 1684115"/>
              <a:gd name="connsiteX24" fmla="*/ 10972720 w 11226800"/>
              <a:gd name="connsiteY24" fmla="*/ 1684115 h 1684115"/>
              <a:gd name="connsiteX25" fmla="*/ 10718640 w 11226800"/>
              <a:gd name="connsiteY25" fmla="*/ 1684115 h 1684115"/>
              <a:gd name="connsiteX26" fmla="*/ 9903219 w 11226800"/>
              <a:gd name="connsiteY26" fmla="*/ 1684115 h 1684115"/>
              <a:gd name="connsiteX27" fmla="*/ 9536871 w 11226800"/>
              <a:gd name="connsiteY27" fmla="*/ 1684115 h 1684115"/>
              <a:gd name="connsiteX28" fmla="*/ 9170523 w 11226800"/>
              <a:gd name="connsiteY28" fmla="*/ 1684115 h 1684115"/>
              <a:gd name="connsiteX29" fmla="*/ 8579639 w 11226800"/>
              <a:gd name="connsiteY29" fmla="*/ 1684115 h 1684115"/>
              <a:gd name="connsiteX30" fmla="*/ 8213291 w 11226800"/>
              <a:gd name="connsiteY30" fmla="*/ 1684115 h 1684115"/>
              <a:gd name="connsiteX31" fmla="*/ 7846942 w 11226800"/>
              <a:gd name="connsiteY31" fmla="*/ 1684115 h 1684115"/>
              <a:gd name="connsiteX32" fmla="*/ 7031522 w 11226800"/>
              <a:gd name="connsiteY32" fmla="*/ 1684115 h 1684115"/>
              <a:gd name="connsiteX33" fmla="*/ 6440638 w 11226800"/>
              <a:gd name="connsiteY33" fmla="*/ 1684115 h 1684115"/>
              <a:gd name="connsiteX34" fmla="*/ 6186558 w 11226800"/>
              <a:gd name="connsiteY34" fmla="*/ 1684115 h 1684115"/>
              <a:gd name="connsiteX35" fmla="*/ 5820209 w 11226800"/>
              <a:gd name="connsiteY35" fmla="*/ 1684115 h 1684115"/>
              <a:gd name="connsiteX36" fmla="*/ 5117057 w 11226800"/>
              <a:gd name="connsiteY36" fmla="*/ 1684115 h 1684115"/>
              <a:gd name="connsiteX37" fmla="*/ 4750709 w 11226800"/>
              <a:gd name="connsiteY37" fmla="*/ 1684115 h 1684115"/>
              <a:gd name="connsiteX38" fmla="*/ 4047557 w 11226800"/>
              <a:gd name="connsiteY38" fmla="*/ 1684115 h 1684115"/>
              <a:gd name="connsiteX39" fmla="*/ 3793477 w 11226800"/>
              <a:gd name="connsiteY39" fmla="*/ 1684115 h 1684115"/>
              <a:gd name="connsiteX40" fmla="*/ 3202592 w 11226800"/>
              <a:gd name="connsiteY40" fmla="*/ 1684115 h 1684115"/>
              <a:gd name="connsiteX41" fmla="*/ 2723976 w 11226800"/>
              <a:gd name="connsiteY41" fmla="*/ 1684115 h 1684115"/>
              <a:gd name="connsiteX42" fmla="*/ 2133092 w 11226800"/>
              <a:gd name="connsiteY42" fmla="*/ 1684115 h 1684115"/>
              <a:gd name="connsiteX43" fmla="*/ 1542208 w 11226800"/>
              <a:gd name="connsiteY43" fmla="*/ 1684115 h 1684115"/>
              <a:gd name="connsiteX44" fmla="*/ 951324 w 11226800"/>
              <a:gd name="connsiteY44" fmla="*/ 1684115 h 1684115"/>
              <a:gd name="connsiteX45" fmla="*/ 0 w 11226800"/>
              <a:gd name="connsiteY45" fmla="*/ 1684115 h 1684115"/>
              <a:gd name="connsiteX46" fmla="*/ 0 w 11226800"/>
              <a:gd name="connsiteY46" fmla="*/ 1173267 h 1684115"/>
              <a:gd name="connsiteX47" fmla="*/ 0 w 11226800"/>
              <a:gd name="connsiteY47" fmla="*/ 645577 h 1684115"/>
              <a:gd name="connsiteX48" fmla="*/ 0 w 11226800"/>
              <a:gd name="connsiteY48" fmla="*/ 0 h 1684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226800" h="1684115" fill="none" extrusionOk="0">
                <a:moveTo>
                  <a:pt x="0" y="0"/>
                </a:moveTo>
                <a:cubicBezTo>
                  <a:pt x="224714" y="-35093"/>
                  <a:pt x="411160" y="21338"/>
                  <a:pt x="590884" y="0"/>
                </a:cubicBezTo>
                <a:cubicBezTo>
                  <a:pt x="770608" y="-21338"/>
                  <a:pt x="1074060" y="68246"/>
                  <a:pt x="1406304" y="0"/>
                </a:cubicBezTo>
                <a:cubicBezTo>
                  <a:pt x="1738548" y="-68246"/>
                  <a:pt x="1686584" y="32691"/>
                  <a:pt x="1772653" y="0"/>
                </a:cubicBezTo>
                <a:cubicBezTo>
                  <a:pt x="1858722" y="-32691"/>
                  <a:pt x="2061596" y="27800"/>
                  <a:pt x="2251269" y="0"/>
                </a:cubicBezTo>
                <a:cubicBezTo>
                  <a:pt x="2440942" y="-27800"/>
                  <a:pt x="2672257" y="57345"/>
                  <a:pt x="2842153" y="0"/>
                </a:cubicBezTo>
                <a:cubicBezTo>
                  <a:pt x="3012049" y="-57345"/>
                  <a:pt x="3230665" y="941"/>
                  <a:pt x="3545305" y="0"/>
                </a:cubicBezTo>
                <a:cubicBezTo>
                  <a:pt x="3859945" y="-941"/>
                  <a:pt x="4019512" y="41252"/>
                  <a:pt x="4248457" y="0"/>
                </a:cubicBezTo>
                <a:cubicBezTo>
                  <a:pt x="4477402" y="-41252"/>
                  <a:pt x="4395610" y="5633"/>
                  <a:pt x="4502538" y="0"/>
                </a:cubicBezTo>
                <a:cubicBezTo>
                  <a:pt x="4609466" y="-5633"/>
                  <a:pt x="4808762" y="18567"/>
                  <a:pt x="4981154" y="0"/>
                </a:cubicBezTo>
                <a:cubicBezTo>
                  <a:pt x="5153546" y="-18567"/>
                  <a:pt x="5515778" y="53448"/>
                  <a:pt x="5684306" y="0"/>
                </a:cubicBezTo>
                <a:cubicBezTo>
                  <a:pt x="5852834" y="-53448"/>
                  <a:pt x="6232444" y="51256"/>
                  <a:pt x="6499726" y="0"/>
                </a:cubicBezTo>
                <a:cubicBezTo>
                  <a:pt x="6767008" y="-51256"/>
                  <a:pt x="7058292" y="53979"/>
                  <a:pt x="7315147" y="0"/>
                </a:cubicBezTo>
                <a:cubicBezTo>
                  <a:pt x="7572002" y="-53979"/>
                  <a:pt x="7503119" y="34417"/>
                  <a:pt x="7681495" y="0"/>
                </a:cubicBezTo>
                <a:cubicBezTo>
                  <a:pt x="7859871" y="-34417"/>
                  <a:pt x="7877755" y="4123"/>
                  <a:pt x="7935575" y="0"/>
                </a:cubicBezTo>
                <a:cubicBezTo>
                  <a:pt x="7993395" y="-4123"/>
                  <a:pt x="8128832" y="3781"/>
                  <a:pt x="8301923" y="0"/>
                </a:cubicBezTo>
                <a:cubicBezTo>
                  <a:pt x="8475014" y="-3781"/>
                  <a:pt x="8733880" y="12399"/>
                  <a:pt x="8892807" y="0"/>
                </a:cubicBezTo>
                <a:cubicBezTo>
                  <a:pt x="9051734" y="-12399"/>
                  <a:pt x="9246635" y="3010"/>
                  <a:pt x="9483692" y="0"/>
                </a:cubicBezTo>
                <a:cubicBezTo>
                  <a:pt x="9720749" y="-3010"/>
                  <a:pt x="9614857" y="20532"/>
                  <a:pt x="9737772" y="0"/>
                </a:cubicBezTo>
                <a:cubicBezTo>
                  <a:pt x="9860687" y="-20532"/>
                  <a:pt x="10084284" y="3455"/>
                  <a:pt x="10216388" y="0"/>
                </a:cubicBezTo>
                <a:cubicBezTo>
                  <a:pt x="10348492" y="-3455"/>
                  <a:pt x="10789723" y="63680"/>
                  <a:pt x="11226800" y="0"/>
                </a:cubicBezTo>
                <a:cubicBezTo>
                  <a:pt x="11231424" y="227988"/>
                  <a:pt x="11174799" y="314787"/>
                  <a:pt x="11226800" y="544531"/>
                </a:cubicBezTo>
                <a:cubicBezTo>
                  <a:pt x="11278801" y="774275"/>
                  <a:pt x="11168703" y="836301"/>
                  <a:pt x="11226800" y="1105902"/>
                </a:cubicBezTo>
                <a:cubicBezTo>
                  <a:pt x="11284897" y="1375503"/>
                  <a:pt x="11180702" y="1434303"/>
                  <a:pt x="11226800" y="1684115"/>
                </a:cubicBezTo>
                <a:cubicBezTo>
                  <a:pt x="11159230" y="1685927"/>
                  <a:pt x="11059465" y="1681994"/>
                  <a:pt x="10972720" y="1684115"/>
                </a:cubicBezTo>
                <a:cubicBezTo>
                  <a:pt x="10885975" y="1686236"/>
                  <a:pt x="10808903" y="1670157"/>
                  <a:pt x="10718640" y="1684115"/>
                </a:cubicBezTo>
                <a:cubicBezTo>
                  <a:pt x="10628377" y="1698073"/>
                  <a:pt x="10076438" y="1614601"/>
                  <a:pt x="9903219" y="1684115"/>
                </a:cubicBezTo>
                <a:cubicBezTo>
                  <a:pt x="9730000" y="1753629"/>
                  <a:pt x="9702812" y="1664165"/>
                  <a:pt x="9536871" y="1684115"/>
                </a:cubicBezTo>
                <a:cubicBezTo>
                  <a:pt x="9370930" y="1704065"/>
                  <a:pt x="9298621" y="1665253"/>
                  <a:pt x="9170523" y="1684115"/>
                </a:cubicBezTo>
                <a:cubicBezTo>
                  <a:pt x="9042425" y="1702977"/>
                  <a:pt x="8823831" y="1623755"/>
                  <a:pt x="8579639" y="1684115"/>
                </a:cubicBezTo>
                <a:cubicBezTo>
                  <a:pt x="8335447" y="1744475"/>
                  <a:pt x="8340404" y="1664964"/>
                  <a:pt x="8213291" y="1684115"/>
                </a:cubicBezTo>
                <a:cubicBezTo>
                  <a:pt x="8086178" y="1703266"/>
                  <a:pt x="8024125" y="1645047"/>
                  <a:pt x="7846942" y="1684115"/>
                </a:cubicBezTo>
                <a:cubicBezTo>
                  <a:pt x="7669759" y="1723183"/>
                  <a:pt x="7237185" y="1662840"/>
                  <a:pt x="7031522" y="1684115"/>
                </a:cubicBezTo>
                <a:cubicBezTo>
                  <a:pt x="6825859" y="1705390"/>
                  <a:pt x="6665703" y="1640403"/>
                  <a:pt x="6440638" y="1684115"/>
                </a:cubicBezTo>
                <a:cubicBezTo>
                  <a:pt x="6215573" y="1727827"/>
                  <a:pt x="6289732" y="1667898"/>
                  <a:pt x="6186558" y="1684115"/>
                </a:cubicBezTo>
                <a:cubicBezTo>
                  <a:pt x="6083384" y="1700332"/>
                  <a:pt x="5910835" y="1671340"/>
                  <a:pt x="5820209" y="1684115"/>
                </a:cubicBezTo>
                <a:cubicBezTo>
                  <a:pt x="5729583" y="1696890"/>
                  <a:pt x="5322641" y="1612698"/>
                  <a:pt x="5117057" y="1684115"/>
                </a:cubicBezTo>
                <a:cubicBezTo>
                  <a:pt x="4911473" y="1755532"/>
                  <a:pt x="4847055" y="1663753"/>
                  <a:pt x="4750709" y="1684115"/>
                </a:cubicBezTo>
                <a:cubicBezTo>
                  <a:pt x="4654363" y="1704477"/>
                  <a:pt x="4354489" y="1670745"/>
                  <a:pt x="4047557" y="1684115"/>
                </a:cubicBezTo>
                <a:cubicBezTo>
                  <a:pt x="3740625" y="1697485"/>
                  <a:pt x="3888534" y="1667368"/>
                  <a:pt x="3793477" y="1684115"/>
                </a:cubicBezTo>
                <a:cubicBezTo>
                  <a:pt x="3698420" y="1700862"/>
                  <a:pt x="3419646" y="1658017"/>
                  <a:pt x="3202592" y="1684115"/>
                </a:cubicBezTo>
                <a:cubicBezTo>
                  <a:pt x="2985538" y="1710213"/>
                  <a:pt x="2890770" y="1654147"/>
                  <a:pt x="2723976" y="1684115"/>
                </a:cubicBezTo>
                <a:cubicBezTo>
                  <a:pt x="2557182" y="1714083"/>
                  <a:pt x="2319179" y="1634321"/>
                  <a:pt x="2133092" y="1684115"/>
                </a:cubicBezTo>
                <a:cubicBezTo>
                  <a:pt x="1947005" y="1733909"/>
                  <a:pt x="1676486" y="1639964"/>
                  <a:pt x="1542208" y="1684115"/>
                </a:cubicBezTo>
                <a:cubicBezTo>
                  <a:pt x="1407930" y="1728266"/>
                  <a:pt x="1131161" y="1679505"/>
                  <a:pt x="951324" y="1684115"/>
                </a:cubicBezTo>
                <a:cubicBezTo>
                  <a:pt x="771487" y="1688725"/>
                  <a:pt x="244652" y="1654155"/>
                  <a:pt x="0" y="1684115"/>
                </a:cubicBezTo>
                <a:cubicBezTo>
                  <a:pt x="-36415" y="1549037"/>
                  <a:pt x="4071" y="1291202"/>
                  <a:pt x="0" y="1173267"/>
                </a:cubicBezTo>
                <a:cubicBezTo>
                  <a:pt x="-4071" y="1055332"/>
                  <a:pt x="47769" y="769258"/>
                  <a:pt x="0" y="645577"/>
                </a:cubicBezTo>
                <a:cubicBezTo>
                  <a:pt x="-47769" y="521896"/>
                  <a:pt x="69005" y="257271"/>
                  <a:pt x="0" y="0"/>
                </a:cubicBezTo>
                <a:close/>
              </a:path>
              <a:path w="11226800" h="1684115"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48724" y="239364"/>
                  <a:pt x="11212277" y="297904"/>
                  <a:pt x="11226800" y="510848"/>
                </a:cubicBezTo>
                <a:cubicBezTo>
                  <a:pt x="11241323" y="723792"/>
                  <a:pt x="11214632" y="883341"/>
                  <a:pt x="11226800" y="1089061"/>
                </a:cubicBezTo>
                <a:cubicBezTo>
                  <a:pt x="11238968" y="1294781"/>
                  <a:pt x="11158778" y="1392884"/>
                  <a:pt x="11226800" y="1684115"/>
                </a:cubicBezTo>
                <a:cubicBezTo>
                  <a:pt x="10988881" y="1698098"/>
                  <a:pt x="10927899" y="1654427"/>
                  <a:pt x="10635916" y="1684115"/>
                </a:cubicBezTo>
                <a:cubicBezTo>
                  <a:pt x="10343933" y="1713803"/>
                  <a:pt x="10078959" y="1604636"/>
                  <a:pt x="9820496" y="1684115"/>
                </a:cubicBezTo>
                <a:cubicBezTo>
                  <a:pt x="9562033" y="1763594"/>
                  <a:pt x="9640695" y="1681141"/>
                  <a:pt x="9566415" y="1684115"/>
                </a:cubicBezTo>
                <a:cubicBezTo>
                  <a:pt x="9492135" y="1687089"/>
                  <a:pt x="9429719" y="1678433"/>
                  <a:pt x="9312335" y="1684115"/>
                </a:cubicBezTo>
                <a:cubicBezTo>
                  <a:pt x="9194951" y="1689797"/>
                  <a:pt x="8971908" y="1659748"/>
                  <a:pt x="8833719" y="1684115"/>
                </a:cubicBezTo>
                <a:cubicBezTo>
                  <a:pt x="8695530" y="1708482"/>
                  <a:pt x="8437777" y="1619752"/>
                  <a:pt x="8242835" y="1684115"/>
                </a:cubicBezTo>
                <a:cubicBezTo>
                  <a:pt x="8047893" y="1748478"/>
                  <a:pt x="7910564" y="1678174"/>
                  <a:pt x="7764219" y="1684115"/>
                </a:cubicBezTo>
                <a:cubicBezTo>
                  <a:pt x="7617874" y="1690056"/>
                  <a:pt x="7377521" y="1637851"/>
                  <a:pt x="7061066" y="1684115"/>
                </a:cubicBezTo>
                <a:cubicBezTo>
                  <a:pt x="6744611" y="1730379"/>
                  <a:pt x="6408885" y="1632946"/>
                  <a:pt x="6245646" y="1684115"/>
                </a:cubicBezTo>
                <a:cubicBezTo>
                  <a:pt x="6082407" y="1735284"/>
                  <a:pt x="5818737" y="1623515"/>
                  <a:pt x="5654762" y="1684115"/>
                </a:cubicBezTo>
                <a:cubicBezTo>
                  <a:pt x="5490787" y="1744715"/>
                  <a:pt x="5405162" y="1636150"/>
                  <a:pt x="5176146" y="1684115"/>
                </a:cubicBezTo>
                <a:cubicBezTo>
                  <a:pt x="4947130" y="1732080"/>
                  <a:pt x="4583004" y="1680386"/>
                  <a:pt x="4360725" y="1684115"/>
                </a:cubicBezTo>
                <a:cubicBezTo>
                  <a:pt x="4138446" y="1687844"/>
                  <a:pt x="3897414" y="1605798"/>
                  <a:pt x="3657573" y="1684115"/>
                </a:cubicBezTo>
                <a:cubicBezTo>
                  <a:pt x="3417732" y="1762432"/>
                  <a:pt x="3256791" y="1651985"/>
                  <a:pt x="2954421" y="1684115"/>
                </a:cubicBezTo>
                <a:cubicBezTo>
                  <a:pt x="2652051" y="1716245"/>
                  <a:pt x="2682829" y="1652335"/>
                  <a:pt x="2588073" y="1684115"/>
                </a:cubicBezTo>
                <a:cubicBezTo>
                  <a:pt x="2493317" y="1715895"/>
                  <a:pt x="2022744" y="1617936"/>
                  <a:pt x="1772653" y="1684115"/>
                </a:cubicBezTo>
                <a:cubicBezTo>
                  <a:pt x="1522562" y="1750294"/>
                  <a:pt x="1315991" y="1634048"/>
                  <a:pt x="1069500" y="1684115"/>
                </a:cubicBezTo>
                <a:cubicBezTo>
                  <a:pt x="823009" y="1734182"/>
                  <a:pt x="799385" y="1677966"/>
                  <a:pt x="590884" y="1684115"/>
                </a:cubicBezTo>
                <a:cubicBezTo>
                  <a:pt x="382383" y="1690264"/>
                  <a:pt x="175433" y="1666369"/>
                  <a:pt x="0" y="1684115"/>
                </a:cubicBezTo>
                <a:cubicBezTo>
                  <a:pt x="-45296" y="1394510"/>
                  <a:pt x="70991" y="1381558"/>
                  <a:pt x="0" y="1089061"/>
                </a:cubicBezTo>
                <a:cubicBezTo>
                  <a:pt x="-70991" y="796564"/>
                  <a:pt x="49672" y="702100"/>
                  <a:pt x="0" y="578213"/>
                </a:cubicBezTo>
                <a:cubicBezTo>
                  <a:pt x="-49672" y="454326"/>
                  <a:pt x="62637" y="220328"/>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If you were able to think of something you already do for your occupational wellness, that’s awesome! If you couldn’t, that’s okay too! it’s never too late to start. </a:t>
            </a:r>
          </a:p>
        </p:txBody>
      </p:sp>
      <p:sp>
        <p:nvSpPr>
          <p:cNvPr id="12" name="TextBox 11">
            <a:extLst>
              <a:ext uri="{FF2B5EF4-FFF2-40B4-BE49-F238E27FC236}">
                <a16:creationId xmlns:a16="http://schemas.microsoft.com/office/drawing/2014/main" id="{DB46A36D-88A3-D649-A424-EC41B23EAC17}"/>
              </a:ext>
            </a:extLst>
          </p:cNvPr>
          <p:cNvSpPr txBox="1"/>
          <p:nvPr/>
        </p:nvSpPr>
        <p:spPr>
          <a:xfrm>
            <a:off x="3160643" y="3308172"/>
            <a:ext cx="7786757" cy="1684115"/>
          </a:xfrm>
          <a:prstGeom prst="rect">
            <a:avLst/>
          </a:prstGeom>
          <a:noFill/>
        </p:spPr>
        <p:txBody>
          <a:bodyPr wrap="square" rtlCol="0">
            <a:spAutoFit/>
          </a:bodyPr>
          <a:lstStyle/>
          <a:p>
            <a:pPr algn="r">
              <a:lnSpc>
                <a:spcPct val="150000"/>
              </a:lnSpc>
            </a:pPr>
            <a:r>
              <a:rPr lang="en-US" sz="2400" dirty="0">
                <a:latin typeface="Century Gothic" panose="020B0502020202020204" pitchFamily="34" charset="0"/>
              </a:rPr>
              <a:t>You have learned quite a bit about occupational wellness today. Next, let’s set your own wellness goal using SMART goals.</a:t>
            </a:r>
          </a:p>
        </p:txBody>
      </p:sp>
      <p:sp>
        <p:nvSpPr>
          <p:cNvPr id="5" name="Right Arrow 4">
            <a:extLst>
              <a:ext uri="{FF2B5EF4-FFF2-40B4-BE49-F238E27FC236}">
                <a16:creationId xmlns:a16="http://schemas.microsoft.com/office/drawing/2014/main" id="{7B4B5CAE-7EA2-6342-BBDA-693BDCED9CD7}"/>
              </a:ext>
            </a:extLst>
          </p:cNvPr>
          <p:cNvSpPr/>
          <p:nvPr/>
        </p:nvSpPr>
        <p:spPr>
          <a:xfrm>
            <a:off x="6223000" y="4769224"/>
            <a:ext cx="5461000" cy="1416423"/>
          </a:xfrm>
          <a:prstGeom prst="rightArrow">
            <a:avLst/>
          </a:prstGeom>
          <a:solidFill>
            <a:schemeClr val="accent5">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Let’s review SMART goals</a:t>
            </a:r>
          </a:p>
        </p:txBody>
      </p:sp>
      <p:pic>
        <p:nvPicPr>
          <p:cNvPr id="3" name="Graphic 2" descr="Idea with solid fill">
            <a:extLst>
              <a:ext uri="{FF2B5EF4-FFF2-40B4-BE49-F238E27FC236}">
                <a16:creationId xmlns:a16="http://schemas.microsoft.com/office/drawing/2014/main" id="{42BE119C-BC76-C44E-89A1-E58C1EA034A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3308172"/>
            <a:ext cx="3902765" cy="3902765"/>
          </a:xfrm>
          <a:prstGeom prst="rect">
            <a:avLst/>
          </a:prstGeom>
        </p:spPr>
      </p:pic>
    </p:spTree>
    <p:extLst>
      <p:ext uri="{BB962C8B-B14F-4D97-AF65-F5344CB8AC3E}">
        <p14:creationId xmlns:p14="http://schemas.microsoft.com/office/powerpoint/2010/main" val="220547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707886"/>
          </a:xfrm>
          <a:prstGeom prst="rect">
            <a:avLst/>
          </a:prstGeom>
          <a:noFill/>
        </p:spPr>
        <p:txBody>
          <a:bodyPr wrap="square" rtlCol="0">
            <a:spAutoFit/>
          </a:bodyPr>
          <a:lstStyle/>
          <a:p>
            <a:r>
              <a:rPr lang="en-US" sz="4000" b="1" dirty="0">
                <a:latin typeface="Century Gothic" panose="020B0502020202020204" pitchFamily="34" charset="0"/>
              </a:rPr>
              <a:t>Remember…</a:t>
            </a:r>
          </a:p>
        </p:txBody>
      </p:sp>
      <p:sp>
        <p:nvSpPr>
          <p:cNvPr id="8" name="TextBox 7">
            <a:extLst>
              <a:ext uri="{FF2B5EF4-FFF2-40B4-BE49-F238E27FC236}">
                <a16:creationId xmlns:a16="http://schemas.microsoft.com/office/drawing/2014/main" id="{474BE0D5-9A51-5D49-AD44-D72F168FB64D}"/>
              </a:ext>
            </a:extLst>
          </p:cNvPr>
          <p:cNvSpPr txBox="1"/>
          <p:nvPr/>
        </p:nvSpPr>
        <p:spPr>
          <a:xfrm>
            <a:off x="381000" y="1258838"/>
            <a:ext cx="11226800" cy="576120"/>
          </a:xfrm>
          <a:custGeom>
            <a:avLst/>
            <a:gdLst>
              <a:gd name="connsiteX0" fmla="*/ 0 w 11226800"/>
              <a:gd name="connsiteY0" fmla="*/ 0 h 576120"/>
              <a:gd name="connsiteX1" fmla="*/ 703152 w 11226800"/>
              <a:gd name="connsiteY1" fmla="*/ 0 h 576120"/>
              <a:gd name="connsiteX2" fmla="*/ 1406304 w 11226800"/>
              <a:gd name="connsiteY2" fmla="*/ 0 h 576120"/>
              <a:gd name="connsiteX3" fmla="*/ 2109457 w 11226800"/>
              <a:gd name="connsiteY3" fmla="*/ 0 h 576120"/>
              <a:gd name="connsiteX4" fmla="*/ 2475805 w 11226800"/>
              <a:gd name="connsiteY4" fmla="*/ 0 h 576120"/>
              <a:gd name="connsiteX5" fmla="*/ 2729885 w 11226800"/>
              <a:gd name="connsiteY5" fmla="*/ 0 h 576120"/>
              <a:gd name="connsiteX6" fmla="*/ 3096233 w 11226800"/>
              <a:gd name="connsiteY6" fmla="*/ 0 h 576120"/>
              <a:gd name="connsiteX7" fmla="*/ 3911653 w 11226800"/>
              <a:gd name="connsiteY7" fmla="*/ 0 h 576120"/>
              <a:gd name="connsiteX8" fmla="*/ 4278002 w 11226800"/>
              <a:gd name="connsiteY8" fmla="*/ 0 h 576120"/>
              <a:gd name="connsiteX9" fmla="*/ 4756618 w 11226800"/>
              <a:gd name="connsiteY9" fmla="*/ 0 h 576120"/>
              <a:gd name="connsiteX10" fmla="*/ 5347502 w 11226800"/>
              <a:gd name="connsiteY10" fmla="*/ 0 h 576120"/>
              <a:gd name="connsiteX11" fmla="*/ 6050654 w 11226800"/>
              <a:gd name="connsiteY11" fmla="*/ 0 h 576120"/>
              <a:gd name="connsiteX12" fmla="*/ 6753807 w 11226800"/>
              <a:gd name="connsiteY12" fmla="*/ 0 h 576120"/>
              <a:gd name="connsiteX13" fmla="*/ 7007887 w 11226800"/>
              <a:gd name="connsiteY13" fmla="*/ 0 h 576120"/>
              <a:gd name="connsiteX14" fmla="*/ 7486503 w 11226800"/>
              <a:gd name="connsiteY14" fmla="*/ 0 h 576120"/>
              <a:gd name="connsiteX15" fmla="*/ 8189655 w 11226800"/>
              <a:gd name="connsiteY15" fmla="*/ 0 h 576120"/>
              <a:gd name="connsiteX16" fmla="*/ 9005075 w 11226800"/>
              <a:gd name="connsiteY16" fmla="*/ 0 h 576120"/>
              <a:gd name="connsiteX17" fmla="*/ 9820496 w 11226800"/>
              <a:gd name="connsiteY17" fmla="*/ 0 h 576120"/>
              <a:gd name="connsiteX18" fmla="*/ 10186844 w 11226800"/>
              <a:gd name="connsiteY18" fmla="*/ 0 h 576120"/>
              <a:gd name="connsiteX19" fmla="*/ 10440924 w 11226800"/>
              <a:gd name="connsiteY19" fmla="*/ 0 h 576120"/>
              <a:gd name="connsiteX20" fmla="*/ 11226800 w 11226800"/>
              <a:gd name="connsiteY20" fmla="*/ 0 h 576120"/>
              <a:gd name="connsiteX21" fmla="*/ 11226800 w 11226800"/>
              <a:gd name="connsiteY21" fmla="*/ 576120 h 576120"/>
              <a:gd name="connsiteX22" fmla="*/ 10523648 w 11226800"/>
              <a:gd name="connsiteY22" fmla="*/ 576120 h 576120"/>
              <a:gd name="connsiteX23" fmla="*/ 10269568 w 11226800"/>
              <a:gd name="connsiteY23" fmla="*/ 576120 h 576120"/>
              <a:gd name="connsiteX24" fmla="*/ 9454147 w 11226800"/>
              <a:gd name="connsiteY24" fmla="*/ 576120 h 576120"/>
              <a:gd name="connsiteX25" fmla="*/ 9200067 w 11226800"/>
              <a:gd name="connsiteY25" fmla="*/ 576120 h 576120"/>
              <a:gd name="connsiteX26" fmla="*/ 8384647 w 11226800"/>
              <a:gd name="connsiteY26" fmla="*/ 576120 h 576120"/>
              <a:gd name="connsiteX27" fmla="*/ 7569227 w 11226800"/>
              <a:gd name="connsiteY27" fmla="*/ 576120 h 576120"/>
              <a:gd name="connsiteX28" fmla="*/ 6978343 w 11226800"/>
              <a:gd name="connsiteY28" fmla="*/ 576120 h 576120"/>
              <a:gd name="connsiteX29" fmla="*/ 6724262 w 11226800"/>
              <a:gd name="connsiteY29" fmla="*/ 576120 h 576120"/>
              <a:gd name="connsiteX30" fmla="*/ 6470182 w 11226800"/>
              <a:gd name="connsiteY30" fmla="*/ 576120 h 576120"/>
              <a:gd name="connsiteX31" fmla="*/ 5654762 w 11226800"/>
              <a:gd name="connsiteY31" fmla="*/ 576120 h 576120"/>
              <a:gd name="connsiteX32" fmla="*/ 5288414 w 11226800"/>
              <a:gd name="connsiteY32" fmla="*/ 576120 h 576120"/>
              <a:gd name="connsiteX33" fmla="*/ 4922065 w 11226800"/>
              <a:gd name="connsiteY33" fmla="*/ 576120 h 576120"/>
              <a:gd name="connsiteX34" fmla="*/ 4331181 w 11226800"/>
              <a:gd name="connsiteY34" fmla="*/ 576120 h 576120"/>
              <a:gd name="connsiteX35" fmla="*/ 3964833 w 11226800"/>
              <a:gd name="connsiteY35" fmla="*/ 576120 h 576120"/>
              <a:gd name="connsiteX36" fmla="*/ 3598485 w 11226800"/>
              <a:gd name="connsiteY36" fmla="*/ 576120 h 576120"/>
              <a:gd name="connsiteX37" fmla="*/ 2783065 w 11226800"/>
              <a:gd name="connsiteY37" fmla="*/ 576120 h 576120"/>
              <a:gd name="connsiteX38" fmla="*/ 2192180 w 11226800"/>
              <a:gd name="connsiteY38" fmla="*/ 576120 h 576120"/>
              <a:gd name="connsiteX39" fmla="*/ 1938100 w 11226800"/>
              <a:gd name="connsiteY39" fmla="*/ 576120 h 576120"/>
              <a:gd name="connsiteX40" fmla="*/ 1571752 w 11226800"/>
              <a:gd name="connsiteY40" fmla="*/ 576120 h 576120"/>
              <a:gd name="connsiteX41" fmla="*/ 868600 w 11226800"/>
              <a:gd name="connsiteY41" fmla="*/ 576120 h 576120"/>
              <a:gd name="connsiteX42" fmla="*/ 0 w 11226800"/>
              <a:gd name="connsiteY42" fmla="*/ 576120 h 576120"/>
              <a:gd name="connsiteX43" fmla="*/ 0 w 11226800"/>
              <a:gd name="connsiteY43" fmla="*/ 0 h 57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226800" h="576120" fill="none" extrusionOk="0">
                <a:moveTo>
                  <a:pt x="0" y="0"/>
                </a:moveTo>
                <a:cubicBezTo>
                  <a:pt x="154185" y="-55929"/>
                  <a:pt x="431151" y="43521"/>
                  <a:pt x="703152" y="0"/>
                </a:cubicBezTo>
                <a:cubicBezTo>
                  <a:pt x="975153" y="-43521"/>
                  <a:pt x="1179919" y="12237"/>
                  <a:pt x="1406304" y="0"/>
                </a:cubicBezTo>
                <a:cubicBezTo>
                  <a:pt x="1632689" y="-12237"/>
                  <a:pt x="1856018" y="38433"/>
                  <a:pt x="2109457" y="0"/>
                </a:cubicBezTo>
                <a:cubicBezTo>
                  <a:pt x="2362896" y="-38433"/>
                  <a:pt x="2331876" y="28236"/>
                  <a:pt x="2475805" y="0"/>
                </a:cubicBezTo>
                <a:cubicBezTo>
                  <a:pt x="2619734" y="-28236"/>
                  <a:pt x="2645939" y="27214"/>
                  <a:pt x="2729885" y="0"/>
                </a:cubicBezTo>
                <a:cubicBezTo>
                  <a:pt x="2813831" y="-27214"/>
                  <a:pt x="3007178" y="16332"/>
                  <a:pt x="3096233" y="0"/>
                </a:cubicBezTo>
                <a:cubicBezTo>
                  <a:pt x="3185288" y="-16332"/>
                  <a:pt x="3579409" y="68246"/>
                  <a:pt x="3911653" y="0"/>
                </a:cubicBezTo>
                <a:cubicBezTo>
                  <a:pt x="4243897" y="-68246"/>
                  <a:pt x="4191933" y="32691"/>
                  <a:pt x="4278002" y="0"/>
                </a:cubicBezTo>
                <a:cubicBezTo>
                  <a:pt x="4364071" y="-32691"/>
                  <a:pt x="4566945" y="27800"/>
                  <a:pt x="4756618" y="0"/>
                </a:cubicBezTo>
                <a:cubicBezTo>
                  <a:pt x="4946291" y="-27800"/>
                  <a:pt x="5177606" y="57345"/>
                  <a:pt x="5347502" y="0"/>
                </a:cubicBezTo>
                <a:cubicBezTo>
                  <a:pt x="5517398" y="-57345"/>
                  <a:pt x="5736014" y="941"/>
                  <a:pt x="6050654" y="0"/>
                </a:cubicBezTo>
                <a:cubicBezTo>
                  <a:pt x="6365294" y="-941"/>
                  <a:pt x="6521435" y="39586"/>
                  <a:pt x="6753807" y="0"/>
                </a:cubicBezTo>
                <a:cubicBezTo>
                  <a:pt x="6986179" y="-39586"/>
                  <a:pt x="6901709" y="10747"/>
                  <a:pt x="7007887" y="0"/>
                </a:cubicBezTo>
                <a:cubicBezTo>
                  <a:pt x="7114065" y="-10747"/>
                  <a:pt x="7314111" y="18567"/>
                  <a:pt x="7486503" y="0"/>
                </a:cubicBezTo>
                <a:cubicBezTo>
                  <a:pt x="7658895" y="-18567"/>
                  <a:pt x="8021127" y="53448"/>
                  <a:pt x="8189655" y="0"/>
                </a:cubicBezTo>
                <a:cubicBezTo>
                  <a:pt x="8358183" y="-53448"/>
                  <a:pt x="8737793" y="51256"/>
                  <a:pt x="9005075" y="0"/>
                </a:cubicBezTo>
                <a:cubicBezTo>
                  <a:pt x="9272357" y="-51256"/>
                  <a:pt x="9563641" y="53979"/>
                  <a:pt x="9820496" y="0"/>
                </a:cubicBezTo>
                <a:cubicBezTo>
                  <a:pt x="10077351" y="-53979"/>
                  <a:pt x="10008468" y="34417"/>
                  <a:pt x="10186844" y="0"/>
                </a:cubicBezTo>
                <a:cubicBezTo>
                  <a:pt x="10365220" y="-34417"/>
                  <a:pt x="10383104" y="4123"/>
                  <a:pt x="10440924" y="0"/>
                </a:cubicBezTo>
                <a:cubicBezTo>
                  <a:pt x="10498744" y="-4123"/>
                  <a:pt x="10938936" y="59868"/>
                  <a:pt x="11226800" y="0"/>
                </a:cubicBezTo>
                <a:cubicBezTo>
                  <a:pt x="11249383" y="154212"/>
                  <a:pt x="11173816" y="300757"/>
                  <a:pt x="11226800" y="576120"/>
                </a:cubicBezTo>
                <a:cubicBezTo>
                  <a:pt x="11052684" y="576554"/>
                  <a:pt x="10669911" y="566847"/>
                  <a:pt x="10523648" y="576120"/>
                </a:cubicBezTo>
                <a:cubicBezTo>
                  <a:pt x="10377385" y="585393"/>
                  <a:pt x="10374640" y="553985"/>
                  <a:pt x="10269568" y="576120"/>
                </a:cubicBezTo>
                <a:cubicBezTo>
                  <a:pt x="10164496" y="598255"/>
                  <a:pt x="9687473" y="515842"/>
                  <a:pt x="9454147" y="576120"/>
                </a:cubicBezTo>
                <a:cubicBezTo>
                  <a:pt x="9220821" y="636398"/>
                  <a:pt x="9275639" y="558437"/>
                  <a:pt x="9200067" y="576120"/>
                </a:cubicBezTo>
                <a:cubicBezTo>
                  <a:pt x="9124495" y="593803"/>
                  <a:pt x="8762906" y="528041"/>
                  <a:pt x="8384647" y="576120"/>
                </a:cubicBezTo>
                <a:cubicBezTo>
                  <a:pt x="8006388" y="624199"/>
                  <a:pt x="7788097" y="498329"/>
                  <a:pt x="7569227" y="576120"/>
                </a:cubicBezTo>
                <a:cubicBezTo>
                  <a:pt x="7350357" y="653911"/>
                  <a:pt x="7116391" y="565247"/>
                  <a:pt x="6978343" y="576120"/>
                </a:cubicBezTo>
                <a:cubicBezTo>
                  <a:pt x="6840295" y="586993"/>
                  <a:pt x="6819557" y="548062"/>
                  <a:pt x="6724262" y="576120"/>
                </a:cubicBezTo>
                <a:cubicBezTo>
                  <a:pt x="6628967" y="604178"/>
                  <a:pt x="6560445" y="562162"/>
                  <a:pt x="6470182" y="576120"/>
                </a:cubicBezTo>
                <a:cubicBezTo>
                  <a:pt x="6379919" y="590078"/>
                  <a:pt x="5824195" y="504283"/>
                  <a:pt x="5654762" y="576120"/>
                </a:cubicBezTo>
                <a:cubicBezTo>
                  <a:pt x="5485329" y="647957"/>
                  <a:pt x="5454355" y="556170"/>
                  <a:pt x="5288414" y="576120"/>
                </a:cubicBezTo>
                <a:cubicBezTo>
                  <a:pt x="5122473" y="596070"/>
                  <a:pt x="5054821" y="559359"/>
                  <a:pt x="4922065" y="576120"/>
                </a:cubicBezTo>
                <a:cubicBezTo>
                  <a:pt x="4789309" y="592881"/>
                  <a:pt x="4575373" y="515760"/>
                  <a:pt x="4331181" y="576120"/>
                </a:cubicBezTo>
                <a:cubicBezTo>
                  <a:pt x="4086989" y="636480"/>
                  <a:pt x="4091946" y="556969"/>
                  <a:pt x="3964833" y="576120"/>
                </a:cubicBezTo>
                <a:cubicBezTo>
                  <a:pt x="3837720" y="595271"/>
                  <a:pt x="3767416" y="570775"/>
                  <a:pt x="3598485" y="576120"/>
                </a:cubicBezTo>
                <a:cubicBezTo>
                  <a:pt x="3429554" y="581465"/>
                  <a:pt x="2988728" y="554845"/>
                  <a:pt x="2783065" y="576120"/>
                </a:cubicBezTo>
                <a:cubicBezTo>
                  <a:pt x="2577402" y="597395"/>
                  <a:pt x="2418412" y="535311"/>
                  <a:pt x="2192180" y="576120"/>
                </a:cubicBezTo>
                <a:cubicBezTo>
                  <a:pt x="1965948" y="616929"/>
                  <a:pt x="2041274" y="559903"/>
                  <a:pt x="1938100" y="576120"/>
                </a:cubicBezTo>
                <a:cubicBezTo>
                  <a:pt x="1834926" y="592337"/>
                  <a:pt x="1651926" y="561301"/>
                  <a:pt x="1571752" y="576120"/>
                </a:cubicBezTo>
                <a:cubicBezTo>
                  <a:pt x="1491578" y="590939"/>
                  <a:pt x="1074184" y="504703"/>
                  <a:pt x="868600" y="576120"/>
                </a:cubicBezTo>
                <a:cubicBezTo>
                  <a:pt x="663016" y="647537"/>
                  <a:pt x="366934" y="492686"/>
                  <a:pt x="0" y="576120"/>
                </a:cubicBezTo>
                <a:cubicBezTo>
                  <a:pt x="-2199" y="395989"/>
                  <a:pt x="65130" y="225961"/>
                  <a:pt x="0" y="0"/>
                </a:cubicBezTo>
                <a:close/>
              </a:path>
              <a:path w="11226800" h="576120"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84482" y="159901"/>
                  <a:pt x="11217338" y="344993"/>
                  <a:pt x="11226800" y="576120"/>
                </a:cubicBezTo>
                <a:cubicBezTo>
                  <a:pt x="10992710" y="607441"/>
                  <a:pt x="10848735" y="523164"/>
                  <a:pt x="10523648" y="576120"/>
                </a:cubicBezTo>
                <a:cubicBezTo>
                  <a:pt x="10198561" y="629076"/>
                  <a:pt x="10133497" y="512934"/>
                  <a:pt x="9932764" y="576120"/>
                </a:cubicBezTo>
                <a:cubicBezTo>
                  <a:pt x="9732031" y="639306"/>
                  <a:pt x="9571417" y="537268"/>
                  <a:pt x="9229611" y="576120"/>
                </a:cubicBezTo>
                <a:cubicBezTo>
                  <a:pt x="8887805" y="614972"/>
                  <a:pt x="8672654" y="496641"/>
                  <a:pt x="8414191" y="576120"/>
                </a:cubicBezTo>
                <a:cubicBezTo>
                  <a:pt x="8155728" y="655599"/>
                  <a:pt x="8230947" y="572742"/>
                  <a:pt x="8160111" y="576120"/>
                </a:cubicBezTo>
                <a:cubicBezTo>
                  <a:pt x="8089275" y="579498"/>
                  <a:pt x="8023415" y="570438"/>
                  <a:pt x="7906031" y="576120"/>
                </a:cubicBezTo>
                <a:cubicBezTo>
                  <a:pt x="7788647" y="581802"/>
                  <a:pt x="7565604" y="551753"/>
                  <a:pt x="7427415" y="576120"/>
                </a:cubicBezTo>
                <a:cubicBezTo>
                  <a:pt x="7289226" y="600487"/>
                  <a:pt x="7034696" y="512751"/>
                  <a:pt x="6836530" y="576120"/>
                </a:cubicBezTo>
                <a:cubicBezTo>
                  <a:pt x="6638364" y="639489"/>
                  <a:pt x="6504259" y="570179"/>
                  <a:pt x="6357914" y="576120"/>
                </a:cubicBezTo>
                <a:cubicBezTo>
                  <a:pt x="6211569" y="582061"/>
                  <a:pt x="5970872" y="524254"/>
                  <a:pt x="5654762" y="576120"/>
                </a:cubicBezTo>
                <a:cubicBezTo>
                  <a:pt x="5338652" y="627986"/>
                  <a:pt x="5002581" y="524951"/>
                  <a:pt x="4839342" y="576120"/>
                </a:cubicBezTo>
                <a:cubicBezTo>
                  <a:pt x="4676103" y="627289"/>
                  <a:pt x="4414610" y="522339"/>
                  <a:pt x="4248457" y="576120"/>
                </a:cubicBezTo>
                <a:cubicBezTo>
                  <a:pt x="4082304" y="629901"/>
                  <a:pt x="3998857" y="528155"/>
                  <a:pt x="3769841" y="576120"/>
                </a:cubicBezTo>
                <a:cubicBezTo>
                  <a:pt x="3540825" y="624085"/>
                  <a:pt x="3172685" y="572066"/>
                  <a:pt x="2954421" y="576120"/>
                </a:cubicBezTo>
                <a:cubicBezTo>
                  <a:pt x="2736157" y="580174"/>
                  <a:pt x="2491110" y="497803"/>
                  <a:pt x="2251269" y="576120"/>
                </a:cubicBezTo>
                <a:cubicBezTo>
                  <a:pt x="2011428" y="654437"/>
                  <a:pt x="1850487" y="543990"/>
                  <a:pt x="1548117" y="576120"/>
                </a:cubicBezTo>
                <a:cubicBezTo>
                  <a:pt x="1245747" y="608250"/>
                  <a:pt x="1278861" y="552913"/>
                  <a:pt x="1181768" y="576120"/>
                </a:cubicBezTo>
                <a:cubicBezTo>
                  <a:pt x="1084675" y="599327"/>
                  <a:pt x="339347" y="485626"/>
                  <a:pt x="0" y="576120"/>
                </a:cubicBezTo>
                <a:cubicBezTo>
                  <a:pt x="-38362" y="359856"/>
                  <a:pt x="26267" y="280176"/>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Do you remember what a SMART goal is? </a:t>
            </a:r>
          </a:p>
        </p:txBody>
      </p:sp>
      <p:pic>
        <p:nvPicPr>
          <p:cNvPr id="3" name="Graphic 2" descr="Lights On outline">
            <a:extLst>
              <a:ext uri="{FF2B5EF4-FFF2-40B4-BE49-F238E27FC236}">
                <a16:creationId xmlns:a16="http://schemas.microsoft.com/office/drawing/2014/main" id="{6CD5F4C5-47D7-5544-98DD-A9220FE83DA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0339" y="2572478"/>
            <a:ext cx="2711732" cy="2711732"/>
          </a:xfrm>
          <a:prstGeom prst="rect">
            <a:avLst/>
          </a:prstGeom>
        </p:spPr>
      </p:pic>
      <p:sp>
        <p:nvSpPr>
          <p:cNvPr id="2" name="Rectangle 1">
            <a:extLst>
              <a:ext uri="{FF2B5EF4-FFF2-40B4-BE49-F238E27FC236}">
                <a16:creationId xmlns:a16="http://schemas.microsoft.com/office/drawing/2014/main" id="{B439A144-C695-E446-BE42-56A61CA19DF5}"/>
              </a:ext>
            </a:extLst>
          </p:cNvPr>
          <p:cNvSpPr/>
          <p:nvPr/>
        </p:nvSpPr>
        <p:spPr>
          <a:xfrm>
            <a:off x="3036957" y="2444329"/>
            <a:ext cx="596347" cy="540938"/>
          </a:xfrm>
          <a:prstGeom prst="rect">
            <a:avLst/>
          </a:prstGeom>
          <a:solidFill>
            <a:schemeClr val="accent4">
              <a:lumMod val="40000"/>
              <a:lumOff val="60000"/>
            </a:schemeClr>
          </a:solidFill>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a:t>
            </a:r>
          </a:p>
        </p:txBody>
      </p:sp>
      <p:sp>
        <p:nvSpPr>
          <p:cNvPr id="4" name="TextBox 3">
            <a:extLst>
              <a:ext uri="{FF2B5EF4-FFF2-40B4-BE49-F238E27FC236}">
                <a16:creationId xmlns:a16="http://schemas.microsoft.com/office/drawing/2014/main" id="{D8DDA878-A7F7-4641-A9B3-5BB5E4EAA376}"/>
              </a:ext>
            </a:extLst>
          </p:cNvPr>
          <p:cNvSpPr txBox="1"/>
          <p:nvPr/>
        </p:nvSpPr>
        <p:spPr>
          <a:xfrm>
            <a:off x="4782937" y="2531889"/>
            <a:ext cx="4794250"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Specific – be as precise as possible</a:t>
            </a:r>
          </a:p>
        </p:txBody>
      </p:sp>
      <p:sp>
        <p:nvSpPr>
          <p:cNvPr id="9" name="Rectangle 8">
            <a:extLst>
              <a:ext uri="{FF2B5EF4-FFF2-40B4-BE49-F238E27FC236}">
                <a16:creationId xmlns:a16="http://schemas.microsoft.com/office/drawing/2014/main" id="{25A0183C-D907-A44D-A0AE-B375741EBB2B}"/>
              </a:ext>
            </a:extLst>
          </p:cNvPr>
          <p:cNvSpPr/>
          <p:nvPr/>
        </p:nvSpPr>
        <p:spPr>
          <a:xfrm>
            <a:off x="3036957" y="3051102"/>
            <a:ext cx="596347" cy="540938"/>
          </a:xfrm>
          <a:prstGeom prst="rect">
            <a:avLst/>
          </a:prstGeom>
          <a:solidFill>
            <a:schemeClr val="accent4">
              <a:lumMod val="40000"/>
              <a:lumOff val="60000"/>
            </a:schemeClr>
          </a:solid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M</a:t>
            </a:r>
          </a:p>
        </p:txBody>
      </p:sp>
      <p:sp>
        <p:nvSpPr>
          <p:cNvPr id="10" name="TextBox 9">
            <a:extLst>
              <a:ext uri="{FF2B5EF4-FFF2-40B4-BE49-F238E27FC236}">
                <a16:creationId xmlns:a16="http://schemas.microsoft.com/office/drawing/2014/main" id="{3D89EFA8-9712-334D-B5EC-A43FCD5558A2}"/>
              </a:ext>
            </a:extLst>
          </p:cNvPr>
          <p:cNvSpPr txBox="1"/>
          <p:nvPr/>
        </p:nvSpPr>
        <p:spPr>
          <a:xfrm>
            <a:off x="4802815" y="3135275"/>
            <a:ext cx="7063960"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Measurable - state how big or small the change will be</a:t>
            </a:r>
          </a:p>
        </p:txBody>
      </p:sp>
      <p:sp>
        <p:nvSpPr>
          <p:cNvPr id="14" name="Rectangle 13">
            <a:extLst>
              <a:ext uri="{FF2B5EF4-FFF2-40B4-BE49-F238E27FC236}">
                <a16:creationId xmlns:a16="http://schemas.microsoft.com/office/drawing/2014/main" id="{1ED157A2-1B2E-9847-8E7E-A670FFDA87AD}"/>
              </a:ext>
            </a:extLst>
          </p:cNvPr>
          <p:cNvSpPr/>
          <p:nvPr/>
        </p:nvSpPr>
        <p:spPr>
          <a:xfrm>
            <a:off x="3036957" y="3657875"/>
            <a:ext cx="596347" cy="540938"/>
          </a:xfrm>
          <a:prstGeom prst="rect">
            <a:avLst/>
          </a:prstGeom>
          <a:solidFill>
            <a:schemeClr val="accent4">
              <a:lumMod val="40000"/>
              <a:lumOff val="60000"/>
            </a:schemeClr>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a:t>
            </a:r>
          </a:p>
        </p:txBody>
      </p:sp>
      <p:sp>
        <p:nvSpPr>
          <p:cNvPr id="15" name="TextBox 14">
            <a:extLst>
              <a:ext uri="{FF2B5EF4-FFF2-40B4-BE49-F238E27FC236}">
                <a16:creationId xmlns:a16="http://schemas.microsoft.com/office/drawing/2014/main" id="{07172044-D9D5-E94C-B516-D2ABC09D4183}"/>
              </a:ext>
            </a:extLst>
          </p:cNvPr>
          <p:cNvSpPr txBox="1"/>
          <p:nvPr/>
        </p:nvSpPr>
        <p:spPr>
          <a:xfrm>
            <a:off x="4782937" y="3657875"/>
            <a:ext cx="7063960"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Achievable  - make sure the goal can be attained</a:t>
            </a:r>
          </a:p>
        </p:txBody>
      </p:sp>
      <p:sp>
        <p:nvSpPr>
          <p:cNvPr id="16" name="Rectangle 15">
            <a:extLst>
              <a:ext uri="{FF2B5EF4-FFF2-40B4-BE49-F238E27FC236}">
                <a16:creationId xmlns:a16="http://schemas.microsoft.com/office/drawing/2014/main" id="{B225A408-CC16-0E4E-ABA4-5594E3591119}"/>
              </a:ext>
            </a:extLst>
          </p:cNvPr>
          <p:cNvSpPr/>
          <p:nvPr/>
        </p:nvSpPr>
        <p:spPr>
          <a:xfrm>
            <a:off x="3056835" y="4265192"/>
            <a:ext cx="596347" cy="540938"/>
          </a:xfrm>
          <a:prstGeom prst="rect">
            <a:avLst/>
          </a:prstGeom>
          <a:solidFill>
            <a:schemeClr val="accent4">
              <a:lumMod val="40000"/>
              <a:lumOff val="6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a:t>
            </a:r>
          </a:p>
        </p:txBody>
      </p:sp>
      <p:sp>
        <p:nvSpPr>
          <p:cNvPr id="17" name="TextBox 16">
            <a:extLst>
              <a:ext uri="{FF2B5EF4-FFF2-40B4-BE49-F238E27FC236}">
                <a16:creationId xmlns:a16="http://schemas.microsoft.com/office/drawing/2014/main" id="{23521248-4540-1E4A-A5B6-CCE989953725}"/>
              </a:ext>
            </a:extLst>
          </p:cNvPr>
          <p:cNvSpPr txBox="1"/>
          <p:nvPr/>
        </p:nvSpPr>
        <p:spPr>
          <a:xfrm>
            <a:off x="4802815" y="4308700"/>
            <a:ext cx="7063960"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Realistic  - make sure you are not asking too much of yourself </a:t>
            </a:r>
          </a:p>
        </p:txBody>
      </p:sp>
      <p:sp>
        <p:nvSpPr>
          <p:cNvPr id="18" name="Rectangle 17">
            <a:extLst>
              <a:ext uri="{FF2B5EF4-FFF2-40B4-BE49-F238E27FC236}">
                <a16:creationId xmlns:a16="http://schemas.microsoft.com/office/drawing/2014/main" id="{29C444B1-00C2-B545-992E-F48914F61A9E}"/>
              </a:ext>
            </a:extLst>
          </p:cNvPr>
          <p:cNvSpPr/>
          <p:nvPr/>
        </p:nvSpPr>
        <p:spPr>
          <a:xfrm>
            <a:off x="3056835" y="4871965"/>
            <a:ext cx="596347" cy="540938"/>
          </a:xfrm>
          <a:prstGeom prst="rect">
            <a:avLst/>
          </a:prstGeom>
          <a:solidFill>
            <a:schemeClr val="accent4">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a:t>
            </a:r>
          </a:p>
        </p:txBody>
      </p:sp>
      <p:sp>
        <p:nvSpPr>
          <p:cNvPr id="20" name="TextBox 19">
            <a:extLst>
              <a:ext uri="{FF2B5EF4-FFF2-40B4-BE49-F238E27FC236}">
                <a16:creationId xmlns:a16="http://schemas.microsoft.com/office/drawing/2014/main" id="{B384E236-BDA4-DF4C-9C76-FC85E8FAC8A5}"/>
              </a:ext>
            </a:extLst>
          </p:cNvPr>
          <p:cNvSpPr txBox="1"/>
          <p:nvPr/>
        </p:nvSpPr>
        <p:spPr>
          <a:xfrm>
            <a:off x="4782937" y="4959525"/>
            <a:ext cx="7063960"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Time-sensitive - state how long it will take to achieve the goal</a:t>
            </a:r>
          </a:p>
        </p:txBody>
      </p:sp>
    </p:spTree>
    <p:extLst>
      <p:ext uri="{BB962C8B-B14F-4D97-AF65-F5344CB8AC3E}">
        <p14:creationId xmlns:p14="http://schemas.microsoft.com/office/powerpoint/2010/main" val="33827341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707886"/>
          </a:xfrm>
          <a:prstGeom prst="rect">
            <a:avLst/>
          </a:prstGeom>
          <a:noFill/>
        </p:spPr>
        <p:txBody>
          <a:bodyPr wrap="square" rtlCol="0">
            <a:spAutoFit/>
          </a:bodyPr>
          <a:lstStyle/>
          <a:p>
            <a:r>
              <a:rPr lang="en-US" sz="4000" b="1" dirty="0">
                <a:latin typeface="Century Gothic" panose="020B0502020202020204" pitchFamily="34" charset="0"/>
              </a:rPr>
              <a:t>Setting Your SMART Goal</a:t>
            </a:r>
          </a:p>
        </p:txBody>
      </p:sp>
      <p:sp>
        <p:nvSpPr>
          <p:cNvPr id="12" name="TextBox 11">
            <a:extLst>
              <a:ext uri="{FF2B5EF4-FFF2-40B4-BE49-F238E27FC236}">
                <a16:creationId xmlns:a16="http://schemas.microsoft.com/office/drawing/2014/main" id="{4475E9DF-D493-3441-9EF0-7F7E94179ED8}"/>
              </a:ext>
            </a:extLst>
          </p:cNvPr>
          <p:cNvSpPr txBox="1"/>
          <p:nvPr/>
        </p:nvSpPr>
        <p:spPr>
          <a:xfrm>
            <a:off x="2366140" y="1231087"/>
            <a:ext cx="9343260" cy="3346109"/>
          </a:xfrm>
          <a:prstGeom prst="rect">
            <a:avLst/>
          </a:prstGeom>
          <a:noFill/>
        </p:spPr>
        <p:txBody>
          <a:bodyPr wrap="square" rtlCol="0">
            <a:spAutoFit/>
          </a:bodyPr>
          <a:lstStyle/>
          <a:p>
            <a:pPr>
              <a:lnSpc>
                <a:spcPct val="150000"/>
              </a:lnSpc>
            </a:pPr>
            <a:r>
              <a:rPr lang="en-US" sz="2400" dirty="0">
                <a:latin typeface="Century Gothic" panose="020B0502020202020204" pitchFamily="34" charset="0"/>
              </a:rPr>
              <a:t>Now, go back to your occupational wellness self-assessment. Is there an area where you did not score as high as you’d like to? What can you improve? </a:t>
            </a:r>
          </a:p>
          <a:p>
            <a:pPr>
              <a:lnSpc>
                <a:spcPct val="150000"/>
              </a:lnSpc>
            </a:pPr>
            <a:r>
              <a:rPr lang="en-US" sz="2400" dirty="0">
                <a:latin typeface="Century Gothic" panose="020B0502020202020204" pitchFamily="34" charset="0"/>
              </a:rPr>
              <a:t>Set a SMART goal for yourself to improve on an aspect of occupational wellness.  Try to start with something simple, and you can always build up or add more from there!</a:t>
            </a:r>
          </a:p>
        </p:txBody>
      </p:sp>
      <p:pic>
        <p:nvPicPr>
          <p:cNvPr id="7" name="Graphic 6" descr="Eye outline">
            <a:extLst>
              <a:ext uri="{FF2B5EF4-FFF2-40B4-BE49-F238E27FC236}">
                <a16:creationId xmlns:a16="http://schemas.microsoft.com/office/drawing/2014/main" id="{A5067812-BB31-BD47-93B3-6D0B992419E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20737118">
            <a:off x="381000" y="1672460"/>
            <a:ext cx="1756540" cy="1756540"/>
          </a:xfrm>
          <a:prstGeom prst="rect">
            <a:avLst/>
          </a:prstGeom>
        </p:spPr>
      </p:pic>
      <p:sp>
        <p:nvSpPr>
          <p:cNvPr id="2" name="Right Arrow 1">
            <a:extLst>
              <a:ext uri="{FF2B5EF4-FFF2-40B4-BE49-F238E27FC236}">
                <a16:creationId xmlns:a16="http://schemas.microsoft.com/office/drawing/2014/main" id="{6969F85D-6990-E54D-807B-8440F649949B}"/>
              </a:ext>
            </a:extLst>
          </p:cNvPr>
          <p:cNvSpPr/>
          <p:nvPr/>
        </p:nvSpPr>
        <p:spPr>
          <a:xfrm>
            <a:off x="6223000" y="4769224"/>
            <a:ext cx="5461000" cy="1416423"/>
          </a:xfrm>
          <a:prstGeom prst="rightArrow">
            <a:avLst/>
          </a:prstGeom>
          <a:solidFill>
            <a:schemeClr val="accent5">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Check out the next slide for some ideas!</a:t>
            </a:r>
          </a:p>
        </p:txBody>
      </p:sp>
    </p:spTree>
    <p:extLst>
      <p:ext uri="{BB962C8B-B14F-4D97-AF65-F5344CB8AC3E}">
        <p14:creationId xmlns:p14="http://schemas.microsoft.com/office/powerpoint/2010/main" val="1342342601"/>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412896" cy="707886"/>
          </a:xfrm>
          <a:prstGeom prst="rect">
            <a:avLst/>
          </a:prstGeom>
          <a:noFill/>
        </p:spPr>
        <p:txBody>
          <a:bodyPr wrap="square" rtlCol="0">
            <a:spAutoFit/>
          </a:bodyPr>
          <a:lstStyle/>
          <a:p>
            <a:r>
              <a:rPr lang="en-US" sz="4000" b="1" dirty="0">
                <a:latin typeface="Century Gothic" panose="020B0502020202020204" pitchFamily="34" charset="0"/>
              </a:rPr>
              <a:t>Improving Your Occupational Wellness </a:t>
            </a:r>
          </a:p>
        </p:txBody>
      </p:sp>
      <p:graphicFrame>
        <p:nvGraphicFramePr>
          <p:cNvPr id="2" name="Diagram 1">
            <a:extLst>
              <a:ext uri="{FF2B5EF4-FFF2-40B4-BE49-F238E27FC236}">
                <a16:creationId xmlns:a16="http://schemas.microsoft.com/office/drawing/2014/main" id="{865F1110-8A04-9E40-B087-B45F7D120868}"/>
              </a:ext>
            </a:extLst>
          </p:cNvPr>
          <p:cNvGraphicFramePr/>
          <p:nvPr>
            <p:extLst>
              <p:ext uri="{D42A27DB-BD31-4B8C-83A1-F6EECF244321}">
                <p14:modId xmlns:p14="http://schemas.microsoft.com/office/powerpoint/2010/main" val="1972261080"/>
              </p:ext>
            </p:extLst>
          </p:nvPr>
        </p:nvGraphicFramePr>
        <p:xfrm>
          <a:off x="2917264" y="2029297"/>
          <a:ext cx="6154271" cy="43055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53586A95-1FAB-7546-BFDD-E066CD5028B7}"/>
              </a:ext>
            </a:extLst>
          </p:cNvPr>
          <p:cNvSpPr txBox="1"/>
          <p:nvPr/>
        </p:nvSpPr>
        <p:spPr>
          <a:xfrm>
            <a:off x="380999" y="2225032"/>
            <a:ext cx="3778626" cy="3293209"/>
          </a:xfrm>
          <a:prstGeom prst="rect">
            <a:avLst/>
          </a:prstGeom>
          <a:noFill/>
        </p:spPr>
        <p:txBody>
          <a:bodyPr wrap="square" rtlCol="0">
            <a:spAutoFit/>
          </a:bodyPr>
          <a:lstStyle/>
          <a:p>
            <a:r>
              <a:rPr lang="en-US" sz="1600" dirty="0">
                <a:latin typeface="Century Gothic" panose="020B0502020202020204" pitchFamily="34" charset="0"/>
              </a:rPr>
              <a:t>Think about where you are in your schooling and life and consider future careers and colleges that will work well within that framework.</a:t>
            </a:r>
          </a:p>
          <a:p>
            <a:endParaRPr lang="en-US" sz="1600" dirty="0">
              <a:latin typeface="Century Gothic" panose="020B0502020202020204" pitchFamily="34" charset="0"/>
            </a:endParaRPr>
          </a:p>
          <a:p>
            <a:r>
              <a:rPr lang="en-US" sz="1600" dirty="0">
                <a:latin typeface="Century Gothic" panose="020B0502020202020204" pitchFamily="34" charset="0"/>
              </a:rPr>
              <a:t>Ask your teachers for help and let them know how they can help you when you have questions about schoolwork.</a:t>
            </a:r>
          </a:p>
          <a:p>
            <a:endParaRPr lang="en-US" sz="1600" dirty="0">
              <a:latin typeface="Century Gothic" panose="020B0502020202020204" pitchFamily="34" charset="0"/>
            </a:endParaRPr>
          </a:p>
          <a:p>
            <a:r>
              <a:rPr lang="en-US" sz="1600" dirty="0">
                <a:latin typeface="Century Gothic" panose="020B0502020202020204" pitchFamily="34" charset="0"/>
              </a:rPr>
              <a:t>Talk with teachers or school counselors about applying to colleges.    </a:t>
            </a:r>
          </a:p>
        </p:txBody>
      </p:sp>
      <p:sp>
        <p:nvSpPr>
          <p:cNvPr id="5" name="TextBox 4">
            <a:extLst>
              <a:ext uri="{FF2B5EF4-FFF2-40B4-BE49-F238E27FC236}">
                <a16:creationId xmlns:a16="http://schemas.microsoft.com/office/drawing/2014/main" id="{2647723C-14C5-F941-B2D6-1019B0223DE1}"/>
              </a:ext>
            </a:extLst>
          </p:cNvPr>
          <p:cNvSpPr txBox="1"/>
          <p:nvPr/>
        </p:nvSpPr>
        <p:spPr>
          <a:xfrm>
            <a:off x="8032376" y="2293752"/>
            <a:ext cx="3575424" cy="2800767"/>
          </a:xfrm>
          <a:prstGeom prst="rect">
            <a:avLst/>
          </a:prstGeom>
          <a:noFill/>
        </p:spPr>
        <p:txBody>
          <a:bodyPr wrap="square" rtlCol="0">
            <a:spAutoFit/>
          </a:bodyPr>
          <a:lstStyle/>
          <a:p>
            <a:pPr algn="r"/>
            <a:r>
              <a:rPr lang="en-US" sz="1600" dirty="0">
                <a:latin typeface="Century Gothic" panose="020B0502020202020204" pitchFamily="34" charset="0"/>
              </a:rPr>
              <a:t>Research careers that involve the activities you enjoy most and provide the flexibility for a balanced life.</a:t>
            </a:r>
          </a:p>
          <a:p>
            <a:pPr algn="r"/>
            <a:endParaRPr lang="en-US" sz="1600" dirty="0">
              <a:latin typeface="Century Gothic" panose="020B0502020202020204" pitchFamily="34" charset="0"/>
            </a:endParaRPr>
          </a:p>
          <a:p>
            <a:pPr algn="r"/>
            <a:r>
              <a:rPr lang="en-US" sz="1600" dirty="0">
                <a:latin typeface="Century Gothic" panose="020B0502020202020204" pitchFamily="34" charset="0"/>
              </a:rPr>
              <a:t>Keep a planner/calendar. Be sure to look it over and schedule time for activities that you enjoy.</a:t>
            </a:r>
          </a:p>
          <a:p>
            <a:pPr algn="r"/>
            <a:endParaRPr lang="en-US" sz="1600" dirty="0">
              <a:latin typeface="Century Gothic" panose="020B0502020202020204" pitchFamily="34" charset="0"/>
            </a:endParaRPr>
          </a:p>
          <a:p>
            <a:pPr algn="r"/>
            <a:r>
              <a:rPr lang="en-US" sz="1600" dirty="0">
                <a:latin typeface="Century Gothic" panose="020B0502020202020204" pitchFamily="34" charset="0"/>
              </a:rPr>
              <a:t>Ask for help if your workload becomes overwhelming.</a:t>
            </a:r>
          </a:p>
        </p:txBody>
      </p:sp>
      <p:sp>
        <p:nvSpPr>
          <p:cNvPr id="8" name="TextBox 7">
            <a:extLst>
              <a:ext uri="{FF2B5EF4-FFF2-40B4-BE49-F238E27FC236}">
                <a16:creationId xmlns:a16="http://schemas.microsoft.com/office/drawing/2014/main" id="{D779FDE1-E5FC-514D-8682-C9805500B9FB}"/>
              </a:ext>
            </a:extLst>
          </p:cNvPr>
          <p:cNvSpPr txBox="1"/>
          <p:nvPr/>
        </p:nvSpPr>
        <p:spPr>
          <a:xfrm>
            <a:off x="1156126" y="6070230"/>
            <a:ext cx="4639875" cy="584775"/>
          </a:xfrm>
          <a:prstGeom prst="rect">
            <a:avLst/>
          </a:prstGeom>
          <a:noFill/>
        </p:spPr>
        <p:txBody>
          <a:bodyPr wrap="square" rtlCol="0">
            <a:spAutoFit/>
          </a:bodyPr>
          <a:lstStyle/>
          <a:p>
            <a:r>
              <a:rPr lang="en-US" sz="1600" dirty="0">
                <a:latin typeface="Century Gothic" panose="020B0502020202020204" pitchFamily="34" charset="0"/>
              </a:rPr>
              <a:t>Take the time to think of what you enjoy most, and research careers/ in that area.</a:t>
            </a:r>
          </a:p>
        </p:txBody>
      </p:sp>
      <p:sp>
        <p:nvSpPr>
          <p:cNvPr id="9" name="TextBox 8">
            <a:extLst>
              <a:ext uri="{FF2B5EF4-FFF2-40B4-BE49-F238E27FC236}">
                <a16:creationId xmlns:a16="http://schemas.microsoft.com/office/drawing/2014/main" id="{4B91CADD-FF4B-3241-B9F4-CF9D68AA245C}"/>
              </a:ext>
            </a:extLst>
          </p:cNvPr>
          <p:cNvSpPr txBox="1"/>
          <p:nvPr/>
        </p:nvSpPr>
        <p:spPr>
          <a:xfrm>
            <a:off x="6517285" y="6106336"/>
            <a:ext cx="4315388" cy="830997"/>
          </a:xfrm>
          <a:prstGeom prst="rect">
            <a:avLst/>
          </a:prstGeom>
          <a:noFill/>
        </p:spPr>
        <p:txBody>
          <a:bodyPr wrap="square" rtlCol="0">
            <a:spAutoFit/>
          </a:bodyPr>
          <a:lstStyle/>
          <a:p>
            <a:pPr algn="r"/>
            <a:r>
              <a:rPr lang="en-US" sz="1600" dirty="0">
                <a:latin typeface="Century Gothic" panose="020B0502020202020204" pitchFamily="34" charset="0"/>
              </a:rPr>
              <a:t>Recognize when you have accomplished something and be proud of yourself! </a:t>
            </a:r>
          </a:p>
          <a:p>
            <a:pPr algn="r"/>
            <a:endParaRPr lang="en-US" sz="1600" dirty="0">
              <a:latin typeface="Century Gothic" panose="020B0502020202020204" pitchFamily="34" charset="0"/>
            </a:endParaRPr>
          </a:p>
        </p:txBody>
      </p:sp>
      <p:sp>
        <p:nvSpPr>
          <p:cNvPr id="10" name="TextBox 9">
            <a:extLst>
              <a:ext uri="{FF2B5EF4-FFF2-40B4-BE49-F238E27FC236}">
                <a16:creationId xmlns:a16="http://schemas.microsoft.com/office/drawing/2014/main" id="{DCA2C7A5-314B-A446-ABF8-06FECA62222D}"/>
              </a:ext>
            </a:extLst>
          </p:cNvPr>
          <p:cNvSpPr txBox="1"/>
          <p:nvPr/>
        </p:nvSpPr>
        <p:spPr>
          <a:xfrm>
            <a:off x="381000" y="1258838"/>
            <a:ext cx="11226800" cy="576120"/>
          </a:xfrm>
          <a:custGeom>
            <a:avLst/>
            <a:gdLst>
              <a:gd name="connsiteX0" fmla="*/ 0 w 11226800"/>
              <a:gd name="connsiteY0" fmla="*/ 0 h 576120"/>
              <a:gd name="connsiteX1" fmla="*/ 703152 w 11226800"/>
              <a:gd name="connsiteY1" fmla="*/ 0 h 576120"/>
              <a:gd name="connsiteX2" fmla="*/ 1406304 w 11226800"/>
              <a:gd name="connsiteY2" fmla="*/ 0 h 576120"/>
              <a:gd name="connsiteX3" fmla="*/ 2109457 w 11226800"/>
              <a:gd name="connsiteY3" fmla="*/ 0 h 576120"/>
              <a:gd name="connsiteX4" fmla="*/ 2475805 w 11226800"/>
              <a:gd name="connsiteY4" fmla="*/ 0 h 576120"/>
              <a:gd name="connsiteX5" fmla="*/ 2729885 w 11226800"/>
              <a:gd name="connsiteY5" fmla="*/ 0 h 576120"/>
              <a:gd name="connsiteX6" fmla="*/ 3096233 w 11226800"/>
              <a:gd name="connsiteY6" fmla="*/ 0 h 576120"/>
              <a:gd name="connsiteX7" fmla="*/ 3911653 w 11226800"/>
              <a:gd name="connsiteY7" fmla="*/ 0 h 576120"/>
              <a:gd name="connsiteX8" fmla="*/ 4278002 w 11226800"/>
              <a:gd name="connsiteY8" fmla="*/ 0 h 576120"/>
              <a:gd name="connsiteX9" fmla="*/ 4756618 w 11226800"/>
              <a:gd name="connsiteY9" fmla="*/ 0 h 576120"/>
              <a:gd name="connsiteX10" fmla="*/ 5347502 w 11226800"/>
              <a:gd name="connsiteY10" fmla="*/ 0 h 576120"/>
              <a:gd name="connsiteX11" fmla="*/ 6050654 w 11226800"/>
              <a:gd name="connsiteY11" fmla="*/ 0 h 576120"/>
              <a:gd name="connsiteX12" fmla="*/ 6753807 w 11226800"/>
              <a:gd name="connsiteY12" fmla="*/ 0 h 576120"/>
              <a:gd name="connsiteX13" fmla="*/ 7007887 w 11226800"/>
              <a:gd name="connsiteY13" fmla="*/ 0 h 576120"/>
              <a:gd name="connsiteX14" fmla="*/ 7486503 w 11226800"/>
              <a:gd name="connsiteY14" fmla="*/ 0 h 576120"/>
              <a:gd name="connsiteX15" fmla="*/ 8189655 w 11226800"/>
              <a:gd name="connsiteY15" fmla="*/ 0 h 576120"/>
              <a:gd name="connsiteX16" fmla="*/ 9005075 w 11226800"/>
              <a:gd name="connsiteY16" fmla="*/ 0 h 576120"/>
              <a:gd name="connsiteX17" fmla="*/ 9820496 w 11226800"/>
              <a:gd name="connsiteY17" fmla="*/ 0 h 576120"/>
              <a:gd name="connsiteX18" fmla="*/ 10186844 w 11226800"/>
              <a:gd name="connsiteY18" fmla="*/ 0 h 576120"/>
              <a:gd name="connsiteX19" fmla="*/ 10440924 w 11226800"/>
              <a:gd name="connsiteY19" fmla="*/ 0 h 576120"/>
              <a:gd name="connsiteX20" fmla="*/ 11226800 w 11226800"/>
              <a:gd name="connsiteY20" fmla="*/ 0 h 576120"/>
              <a:gd name="connsiteX21" fmla="*/ 11226800 w 11226800"/>
              <a:gd name="connsiteY21" fmla="*/ 576120 h 576120"/>
              <a:gd name="connsiteX22" fmla="*/ 10523648 w 11226800"/>
              <a:gd name="connsiteY22" fmla="*/ 576120 h 576120"/>
              <a:gd name="connsiteX23" fmla="*/ 10269568 w 11226800"/>
              <a:gd name="connsiteY23" fmla="*/ 576120 h 576120"/>
              <a:gd name="connsiteX24" fmla="*/ 9454147 w 11226800"/>
              <a:gd name="connsiteY24" fmla="*/ 576120 h 576120"/>
              <a:gd name="connsiteX25" fmla="*/ 9200067 w 11226800"/>
              <a:gd name="connsiteY25" fmla="*/ 576120 h 576120"/>
              <a:gd name="connsiteX26" fmla="*/ 8384647 w 11226800"/>
              <a:gd name="connsiteY26" fmla="*/ 576120 h 576120"/>
              <a:gd name="connsiteX27" fmla="*/ 7569227 w 11226800"/>
              <a:gd name="connsiteY27" fmla="*/ 576120 h 576120"/>
              <a:gd name="connsiteX28" fmla="*/ 6978343 w 11226800"/>
              <a:gd name="connsiteY28" fmla="*/ 576120 h 576120"/>
              <a:gd name="connsiteX29" fmla="*/ 6724262 w 11226800"/>
              <a:gd name="connsiteY29" fmla="*/ 576120 h 576120"/>
              <a:gd name="connsiteX30" fmla="*/ 6470182 w 11226800"/>
              <a:gd name="connsiteY30" fmla="*/ 576120 h 576120"/>
              <a:gd name="connsiteX31" fmla="*/ 5654762 w 11226800"/>
              <a:gd name="connsiteY31" fmla="*/ 576120 h 576120"/>
              <a:gd name="connsiteX32" fmla="*/ 5288414 w 11226800"/>
              <a:gd name="connsiteY32" fmla="*/ 576120 h 576120"/>
              <a:gd name="connsiteX33" fmla="*/ 4922065 w 11226800"/>
              <a:gd name="connsiteY33" fmla="*/ 576120 h 576120"/>
              <a:gd name="connsiteX34" fmla="*/ 4331181 w 11226800"/>
              <a:gd name="connsiteY34" fmla="*/ 576120 h 576120"/>
              <a:gd name="connsiteX35" fmla="*/ 3964833 w 11226800"/>
              <a:gd name="connsiteY35" fmla="*/ 576120 h 576120"/>
              <a:gd name="connsiteX36" fmla="*/ 3598485 w 11226800"/>
              <a:gd name="connsiteY36" fmla="*/ 576120 h 576120"/>
              <a:gd name="connsiteX37" fmla="*/ 2783065 w 11226800"/>
              <a:gd name="connsiteY37" fmla="*/ 576120 h 576120"/>
              <a:gd name="connsiteX38" fmla="*/ 2192180 w 11226800"/>
              <a:gd name="connsiteY38" fmla="*/ 576120 h 576120"/>
              <a:gd name="connsiteX39" fmla="*/ 1938100 w 11226800"/>
              <a:gd name="connsiteY39" fmla="*/ 576120 h 576120"/>
              <a:gd name="connsiteX40" fmla="*/ 1571752 w 11226800"/>
              <a:gd name="connsiteY40" fmla="*/ 576120 h 576120"/>
              <a:gd name="connsiteX41" fmla="*/ 868600 w 11226800"/>
              <a:gd name="connsiteY41" fmla="*/ 576120 h 576120"/>
              <a:gd name="connsiteX42" fmla="*/ 0 w 11226800"/>
              <a:gd name="connsiteY42" fmla="*/ 576120 h 576120"/>
              <a:gd name="connsiteX43" fmla="*/ 0 w 11226800"/>
              <a:gd name="connsiteY43" fmla="*/ 0 h 57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226800" h="576120" fill="none" extrusionOk="0">
                <a:moveTo>
                  <a:pt x="0" y="0"/>
                </a:moveTo>
                <a:cubicBezTo>
                  <a:pt x="154185" y="-55929"/>
                  <a:pt x="431151" y="43521"/>
                  <a:pt x="703152" y="0"/>
                </a:cubicBezTo>
                <a:cubicBezTo>
                  <a:pt x="975153" y="-43521"/>
                  <a:pt x="1179919" y="12237"/>
                  <a:pt x="1406304" y="0"/>
                </a:cubicBezTo>
                <a:cubicBezTo>
                  <a:pt x="1632689" y="-12237"/>
                  <a:pt x="1856018" y="38433"/>
                  <a:pt x="2109457" y="0"/>
                </a:cubicBezTo>
                <a:cubicBezTo>
                  <a:pt x="2362896" y="-38433"/>
                  <a:pt x="2331876" y="28236"/>
                  <a:pt x="2475805" y="0"/>
                </a:cubicBezTo>
                <a:cubicBezTo>
                  <a:pt x="2619734" y="-28236"/>
                  <a:pt x="2645939" y="27214"/>
                  <a:pt x="2729885" y="0"/>
                </a:cubicBezTo>
                <a:cubicBezTo>
                  <a:pt x="2813831" y="-27214"/>
                  <a:pt x="3007178" y="16332"/>
                  <a:pt x="3096233" y="0"/>
                </a:cubicBezTo>
                <a:cubicBezTo>
                  <a:pt x="3185288" y="-16332"/>
                  <a:pt x="3579409" y="68246"/>
                  <a:pt x="3911653" y="0"/>
                </a:cubicBezTo>
                <a:cubicBezTo>
                  <a:pt x="4243897" y="-68246"/>
                  <a:pt x="4191933" y="32691"/>
                  <a:pt x="4278002" y="0"/>
                </a:cubicBezTo>
                <a:cubicBezTo>
                  <a:pt x="4364071" y="-32691"/>
                  <a:pt x="4566945" y="27800"/>
                  <a:pt x="4756618" y="0"/>
                </a:cubicBezTo>
                <a:cubicBezTo>
                  <a:pt x="4946291" y="-27800"/>
                  <a:pt x="5177606" y="57345"/>
                  <a:pt x="5347502" y="0"/>
                </a:cubicBezTo>
                <a:cubicBezTo>
                  <a:pt x="5517398" y="-57345"/>
                  <a:pt x="5736014" y="941"/>
                  <a:pt x="6050654" y="0"/>
                </a:cubicBezTo>
                <a:cubicBezTo>
                  <a:pt x="6365294" y="-941"/>
                  <a:pt x="6521435" y="39586"/>
                  <a:pt x="6753807" y="0"/>
                </a:cubicBezTo>
                <a:cubicBezTo>
                  <a:pt x="6986179" y="-39586"/>
                  <a:pt x="6901709" y="10747"/>
                  <a:pt x="7007887" y="0"/>
                </a:cubicBezTo>
                <a:cubicBezTo>
                  <a:pt x="7114065" y="-10747"/>
                  <a:pt x="7314111" y="18567"/>
                  <a:pt x="7486503" y="0"/>
                </a:cubicBezTo>
                <a:cubicBezTo>
                  <a:pt x="7658895" y="-18567"/>
                  <a:pt x="8021127" y="53448"/>
                  <a:pt x="8189655" y="0"/>
                </a:cubicBezTo>
                <a:cubicBezTo>
                  <a:pt x="8358183" y="-53448"/>
                  <a:pt x="8737793" y="51256"/>
                  <a:pt x="9005075" y="0"/>
                </a:cubicBezTo>
                <a:cubicBezTo>
                  <a:pt x="9272357" y="-51256"/>
                  <a:pt x="9563641" y="53979"/>
                  <a:pt x="9820496" y="0"/>
                </a:cubicBezTo>
                <a:cubicBezTo>
                  <a:pt x="10077351" y="-53979"/>
                  <a:pt x="10008468" y="34417"/>
                  <a:pt x="10186844" y="0"/>
                </a:cubicBezTo>
                <a:cubicBezTo>
                  <a:pt x="10365220" y="-34417"/>
                  <a:pt x="10383104" y="4123"/>
                  <a:pt x="10440924" y="0"/>
                </a:cubicBezTo>
                <a:cubicBezTo>
                  <a:pt x="10498744" y="-4123"/>
                  <a:pt x="10938936" y="59868"/>
                  <a:pt x="11226800" y="0"/>
                </a:cubicBezTo>
                <a:cubicBezTo>
                  <a:pt x="11249383" y="154212"/>
                  <a:pt x="11173816" y="300757"/>
                  <a:pt x="11226800" y="576120"/>
                </a:cubicBezTo>
                <a:cubicBezTo>
                  <a:pt x="11052684" y="576554"/>
                  <a:pt x="10669911" y="566847"/>
                  <a:pt x="10523648" y="576120"/>
                </a:cubicBezTo>
                <a:cubicBezTo>
                  <a:pt x="10377385" y="585393"/>
                  <a:pt x="10374640" y="553985"/>
                  <a:pt x="10269568" y="576120"/>
                </a:cubicBezTo>
                <a:cubicBezTo>
                  <a:pt x="10164496" y="598255"/>
                  <a:pt x="9687473" y="515842"/>
                  <a:pt x="9454147" y="576120"/>
                </a:cubicBezTo>
                <a:cubicBezTo>
                  <a:pt x="9220821" y="636398"/>
                  <a:pt x="9275639" y="558437"/>
                  <a:pt x="9200067" y="576120"/>
                </a:cubicBezTo>
                <a:cubicBezTo>
                  <a:pt x="9124495" y="593803"/>
                  <a:pt x="8762906" y="528041"/>
                  <a:pt x="8384647" y="576120"/>
                </a:cubicBezTo>
                <a:cubicBezTo>
                  <a:pt x="8006388" y="624199"/>
                  <a:pt x="7788097" y="498329"/>
                  <a:pt x="7569227" y="576120"/>
                </a:cubicBezTo>
                <a:cubicBezTo>
                  <a:pt x="7350357" y="653911"/>
                  <a:pt x="7116391" y="565247"/>
                  <a:pt x="6978343" y="576120"/>
                </a:cubicBezTo>
                <a:cubicBezTo>
                  <a:pt x="6840295" y="586993"/>
                  <a:pt x="6819557" y="548062"/>
                  <a:pt x="6724262" y="576120"/>
                </a:cubicBezTo>
                <a:cubicBezTo>
                  <a:pt x="6628967" y="604178"/>
                  <a:pt x="6560445" y="562162"/>
                  <a:pt x="6470182" y="576120"/>
                </a:cubicBezTo>
                <a:cubicBezTo>
                  <a:pt x="6379919" y="590078"/>
                  <a:pt x="5824195" y="504283"/>
                  <a:pt x="5654762" y="576120"/>
                </a:cubicBezTo>
                <a:cubicBezTo>
                  <a:pt x="5485329" y="647957"/>
                  <a:pt x="5454355" y="556170"/>
                  <a:pt x="5288414" y="576120"/>
                </a:cubicBezTo>
                <a:cubicBezTo>
                  <a:pt x="5122473" y="596070"/>
                  <a:pt x="5054821" y="559359"/>
                  <a:pt x="4922065" y="576120"/>
                </a:cubicBezTo>
                <a:cubicBezTo>
                  <a:pt x="4789309" y="592881"/>
                  <a:pt x="4575373" y="515760"/>
                  <a:pt x="4331181" y="576120"/>
                </a:cubicBezTo>
                <a:cubicBezTo>
                  <a:pt x="4086989" y="636480"/>
                  <a:pt x="4091946" y="556969"/>
                  <a:pt x="3964833" y="576120"/>
                </a:cubicBezTo>
                <a:cubicBezTo>
                  <a:pt x="3837720" y="595271"/>
                  <a:pt x="3767416" y="570775"/>
                  <a:pt x="3598485" y="576120"/>
                </a:cubicBezTo>
                <a:cubicBezTo>
                  <a:pt x="3429554" y="581465"/>
                  <a:pt x="2988728" y="554845"/>
                  <a:pt x="2783065" y="576120"/>
                </a:cubicBezTo>
                <a:cubicBezTo>
                  <a:pt x="2577402" y="597395"/>
                  <a:pt x="2418412" y="535311"/>
                  <a:pt x="2192180" y="576120"/>
                </a:cubicBezTo>
                <a:cubicBezTo>
                  <a:pt x="1965948" y="616929"/>
                  <a:pt x="2041274" y="559903"/>
                  <a:pt x="1938100" y="576120"/>
                </a:cubicBezTo>
                <a:cubicBezTo>
                  <a:pt x="1834926" y="592337"/>
                  <a:pt x="1651926" y="561301"/>
                  <a:pt x="1571752" y="576120"/>
                </a:cubicBezTo>
                <a:cubicBezTo>
                  <a:pt x="1491578" y="590939"/>
                  <a:pt x="1074184" y="504703"/>
                  <a:pt x="868600" y="576120"/>
                </a:cubicBezTo>
                <a:cubicBezTo>
                  <a:pt x="663016" y="647537"/>
                  <a:pt x="366934" y="492686"/>
                  <a:pt x="0" y="576120"/>
                </a:cubicBezTo>
                <a:cubicBezTo>
                  <a:pt x="-2199" y="395989"/>
                  <a:pt x="65130" y="225961"/>
                  <a:pt x="0" y="0"/>
                </a:cubicBezTo>
                <a:close/>
              </a:path>
              <a:path w="11226800" h="576120"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84482" y="159901"/>
                  <a:pt x="11217338" y="344993"/>
                  <a:pt x="11226800" y="576120"/>
                </a:cubicBezTo>
                <a:cubicBezTo>
                  <a:pt x="10992710" y="607441"/>
                  <a:pt x="10848735" y="523164"/>
                  <a:pt x="10523648" y="576120"/>
                </a:cubicBezTo>
                <a:cubicBezTo>
                  <a:pt x="10198561" y="629076"/>
                  <a:pt x="10133497" y="512934"/>
                  <a:pt x="9932764" y="576120"/>
                </a:cubicBezTo>
                <a:cubicBezTo>
                  <a:pt x="9732031" y="639306"/>
                  <a:pt x="9571417" y="537268"/>
                  <a:pt x="9229611" y="576120"/>
                </a:cubicBezTo>
                <a:cubicBezTo>
                  <a:pt x="8887805" y="614972"/>
                  <a:pt x="8672654" y="496641"/>
                  <a:pt x="8414191" y="576120"/>
                </a:cubicBezTo>
                <a:cubicBezTo>
                  <a:pt x="8155728" y="655599"/>
                  <a:pt x="8230947" y="572742"/>
                  <a:pt x="8160111" y="576120"/>
                </a:cubicBezTo>
                <a:cubicBezTo>
                  <a:pt x="8089275" y="579498"/>
                  <a:pt x="8023415" y="570438"/>
                  <a:pt x="7906031" y="576120"/>
                </a:cubicBezTo>
                <a:cubicBezTo>
                  <a:pt x="7788647" y="581802"/>
                  <a:pt x="7565604" y="551753"/>
                  <a:pt x="7427415" y="576120"/>
                </a:cubicBezTo>
                <a:cubicBezTo>
                  <a:pt x="7289226" y="600487"/>
                  <a:pt x="7034696" y="512751"/>
                  <a:pt x="6836530" y="576120"/>
                </a:cubicBezTo>
                <a:cubicBezTo>
                  <a:pt x="6638364" y="639489"/>
                  <a:pt x="6504259" y="570179"/>
                  <a:pt x="6357914" y="576120"/>
                </a:cubicBezTo>
                <a:cubicBezTo>
                  <a:pt x="6211569" y="582061"/>
                  <a:pt x="5970872" y="524254"/>
                  <a:pt x="5654762" y="576120"/>
                </a:cubicBezTo>
                <a:cubicBezTo>
                  <a:pt x="5338652" y="627986"/>
                  <a:pt x="5002581" y="524951"/>
                  <a:pt x="4839342" y="576120"/>
                </a:cubicBezTo>
                <a:cubicBezTo>
                  <a:pt x="4676103" y="627289"/>
                  <a:pt x="4414610" y="522339"/>
                  <a:pt x="4248457" y="576120"/>
                </a:cubicBezTo>
                <a:cubicBezTo>
                  <a:pt x="4082304" y="629901"/>
                  <a:pt x="3998857" y="528155"/>
                  <a:pt x="3769841" y="576120"/>
                </a:cubicBezTo>
                <a:cubicBezTo>
                  <a:pt x="3540825" y="624085"/>
                  <a:pt x="3172685" y="572066"/>
                  <a:pt x="2954421" y="576120"/>
                </a:cubicBezTo>
                <a:cubicBezTo>
                  <a:pt x="2736157" y="580174"/>
                  <a:pt x="2491110" y="497803"/>
                  <a:pt x="2251269" y="576120"/>
                </a:cubicBezTo>
                <a:cubicBezTo>
                  <a:pt x="2011428" y="654437"/>
                  <a:pt x="1850487" y="543990"/>
                  <a:pt x="1548117" y="576120"/>
                </a:cubicBezTo>
                <a:cubicBezTo>
                  <a:pt x="1245747" y="608250"/>
                  <a:pt x="1278861" y="552913"/>
                  <a:pt x="1181768" y="576120"/>
                </a:cubicBezTo>
                <a:cubicBezTo>
                  <a:pt x="1084675" y="599327"/>
                  <a:pt x="339347" y="485626"/>
                  <a:pt x="0" y="576120"/>
                </a:cubicBezTo>
                <a:cubicBezTo>
                  <a:pt x="-38362" y="359856"/>
                  <a:pt x="26267" y="280176"/>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Here are some suggestions!</a:t>
            </a:r>
          </a:p>
        </p:txBody>
      </p:sp>
    </p:spTree>
    <p:extLst>
      <p:ext uri="{BB962C8B-B14F-4D97-AF65-F5344CB8AC3E}">
        <p14:creationId xmlns:p14="http://schemas.microsoft.com/office/powerpoint/2010/main" val="2496291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707886"/>
          </a:xfrm>
          <a:prstGeom prst="rect">
            <a:avLst/>
          </a:prstGeom>
          <a:noFill/>
        </p:spPr>
        <p:txBody>
          <a:bodyPr wrap="square" rtlCol="0">
            <a:spAutoFit/>
          </a:bodyPr>
          <a:lstStyle/>
          <a:p>
            <a:r>
              <a:rPr lang="en-US" sz="4000" b="1" dirty="0">
                <a:latin typeface="Century Gothic" panose="020B0502020202020204" pitchFamily="34" charset="0"/>
              </a:rPr>
              <a:t>Setting Your SMART Goal</a:t>
            </a:r>
          </a:p>
        </p:txBody>
      </p:sp>
      <p:sp>
        <p:nvSpPr>
          <p:cNvPr id="12" name="TextBox 11">
            <a:extLst>
              <a:ext uri="{FF2B5EF4-FFF2-40B4-BE49-F238E27FC236}">
                <a16:creationId xmlns:a16="http://schemas.microsoft.com/office/drawing/2014/main" id="{4475E9DF-D493-3441-9EF0-7F7E94179ED8}"/>
              </a:ext>
            </a:extLst>
          </p:cNvPr>
          <p:cNvSpPr txBox="1"/>
          <p:nvPr/>
        </p:nvSpPr>
        <p:spPr>
          <a:xfrm>
            <a:off x="3209446" y="4647977"/>
            <a:ext cx="8450965" cy="1684115"/>
          </a:xfrm>
          <a:prstGeom prst="rect">
            <a:avLst/>
          </a:prstGeom>
          <a:noFill/>
        </p:spPr>
        <p:txBody>
          <a:bodyPr wrap="square" rtlCol="0">
            <a:spAutoFit/>
          </a:bodyPr>
          <a:lstStyle/>
          <a:p>
            <a:pPr>
              <a:lnSpc>
                <a:spcPct val="150000"/>
              </a:lnSpc>
            </a:pPr>
            <a:r>
              <a:rPr lang="en-US" sz="2400" dirty="0">
                <a:latin typeface="Century Gothic" panose="020B0502020202020204" pitchFamily="34" charset="0"/>
              </a:rPr>
              <a:t>After you set your SMART goal, it might help to write it down. You can tell a friend or family member about your goal so they can help you achieve it. </a:t>
            </a:r>
          </a:p>
        </p:txBody>
      </p:sp>
      <p:sp>
        <p:nvSpPr>
          <p:cNvPr id="6" name="TextBox 5">
            <a:extLst>
              <a:ext uri="{FF2B5EF4-FFF2-40B4-BE49-F238E27FC236}">
                <a16:creationId xmlns:a16="http://schemas.microsoft.com/office/drawing/2014/main" id="{581CB230-50F3-2049-ABBC-C4E1597EAEA4}"/>
              </a:ext>
            </a:extLst>
          </p:cNvPr>
          <p:cNvSpPr txBox="1"/>
          <p:nvPr/>
        </p:nvSpPr>
        <p:spPr>
          <a:xfrm>
            <a:off x="381000" y="1258838"/>
            <a:ext cx="11226800" cy="576120"/>
          </a:xfrm>
          <a:custGeom>
            <a:avLst/>
            <a:gdLst>
              <a:gd name="connsiteX0" fmla="*/ 0 w 11226800"/>
              <a:gd name="connsiteY0" fmla="*/ 0 h 576120"/>
              <a:gd name="connsiteX1" fmla="*/ 703152 w 11226800"/>
              <a:gd name="connsiteY1" fmla="*/ 0 h 576120"/>
              <a:gd name="connsiteX2" fmla="*/ 1406304 w 11226800"/>
              <a:gd name="connsiteY2" fmla="*/ 0 h 576120"/>
              <a:gd name="connsiteX3" fmla="*/ 2109457 w 11226800"/>
              <a:gd name="connsiteY3" fmla="*/ 0 h 576120"/>
              <a:gd name="connsiteX4" fmla="*/ 2475805 w 11226800"/>
              <a:gd name="connsiteY4" fmla="*/ 0 h 576120"/>
              <a:gd name="connsiteX5" fmla="*/ 2729885 w 11226800"/>
              <a:gd name="connsiteY5" fmla="*/ 0 h 576120"/>
              <a:gd name="connsiteX6" fmla="*/ 3096233 w 11226800"/>
              <a:gd name="connsiteY6" fmla="*/ 0 h 576120"/>
              <a:gd name="connsiteX7" fmla="*/ 3911653 w 11226800"/>
              <a:gd name="connsiteY7" fmla="*/ 0 h 576120"/>
              <a:gd name="connsiteX8" fmla="*/ 4278002 w 11226800"/>
              <a:gd name="connsiteY8" fmla="*/ 0 h 576120"/>
              <a:gd name="connsiteX9" fmla="*/ 4756618 w 11226800"/>
              <a:gd name="connsiteY9" fmla="*/ 0 h 576120"/>
              <a:gd name="connsiteX10" fmla="*/ 5347502 w 11226800"/>
              <a:gd name="connsiteY10" fmla="*/ 0 h 576120"/>
              <a:gd name="connsiteX11" fmla="*/ 6050654 w 11226800"/>
              <a:gd name="connsiteY11" fmla="*/ 0 h 576120"/>
              <a:gd name="connsiteX12" fmla="*/ 6753807 w 11226800"/>
              <a:gd name="connsiteY12" fmla="*/ 0 h 576120"/>
              <a:gd name="connsiteX13" fmla="*/ 7007887 w 11226800"/>
              <a:gd name="connsiteY13" fmla="*/ 0 h 576120"/>
              <a:gd name="connsiteX14" fmla="*/ 7486503 w 11226800"/>
              <a:gd name="connsiteY14" fmla="*/ 0 h 576120"/>
              <a:gd name="connsiteX15" fmla="*/ 8189655 w 11226800"/>
              <a:gd name="connsiteY15" fmla="*/ 0 h 576120"/>
              <a:gd name="connsiteX16" fmla="*/ 9005075 w 11226800"/>
              <a:gd name="connsiteY16" fmla="*/ 0 h 576120"/>
              <a:gd name="connsiteX17" fmla="*/ 9820496 w 11226800"/>
              <a:gd name="connsiteY17" fmla="*/ 0 h 576120"/>
              <a:gd name="connsiteX18" fmla="*/ 10186844 w 11226800"/>
              <a:gd name="connsiteY18" fmla="*/ 0 h 576120"/>
              <a:gd name="connsiteX19" fmla="*/ 10440924 w 11226800"/>
              <a:gd name="connsiteY19" fmla="*/ 0 h 576120"/>
              <a:gd name="connsiteX20" fmla="*/ 11226800 w 11226800"/>
              <a:gd name="connsiteY20" fmla="*/ 0 h 576120"/>
              <a:gd name="connsiteX21" fmla="*/ 11226800 w 11226800"/>
              <a:gd name="connsiteY21" fmla="*/ 576120 h 576120"/>
              <a:gd name="connsiteX22" fmla="*/ 10523648 w 11226800"/>
              <a:gd name="connsiteY22" fmla="*/ 576120 h 576120"/>
              <a:gd name="connsiteX23" fmla="*/ 10269568 w 11226800"/>
              <a:gd name="connsiteY23" fmla="*/ 576120 h 576120"/>
              <a:gd name="connsiteX24" fmla="*/ 9454147 w 11226800"/>
              <a:gd name="connsiteY24" fmla="*/ 576120 h 576120"/>
              <a:gd name="connsiteX25" fmla="*/ 9200067 w 11226800"/>
              <a:gd name="connsiteY25" fmla="*/ 576120 h 576120"/>
              <a:gd name="connsiteX26" fmla="*/ 8384647 w 11226800"/>
              <a:gd name="connsiteY26" fmla="*/ 576120 h 576120"/>
              <a:gd name="connsiteX27" fmla="*/ 7569227 w 11226800"/>
              <a:gd name="connsiteY27" fmla="*/ 576120 h 576120"/>
              <a:gd name="connsiteX28" fmla="*/ 6978343 w 11226800"/>
              <a:gd name="connsiteY28" fmla="*/ 576120 h 576120"/>
              <a:gd name="connsiteX29" fmla="*/ 6724262 w 11226800"/>
              <a:gd name="connsiteY29" fmla="*/ 576120 h 576120"/>
              <a:gd name="connsiteX30" fmla="*/ 6470182 w 11226800"/>
              <a:gd name="connsiteY30" fmla="*/ 576120 h 576120"/>
              <a:gd name="connsiteX31" fmla="*/ 5654762 w 11226800"/>
              <a:gd name="connsiteY31" fmla="*/ 576120 h 576120"/>
              <a:gd name="connsiteX32" fmla="*/ 5288414 w 11226800"/>
              <a:gd name="connsiteY32" fmla="*/ 576120 h 576120"/>
              <a:gd name="connsiteX33" fmla="*/ 4922065 w 11226800"/>
              <a:gd name="connsiteY33" fmla="*/ 576120 h 576120"/>
              <a:gd name="connsiteX34" fmla="*/ 4331181 w 11226800"/>
              <a:gd name="connsiteY34" fmla="*/ 576120 h 576120"/>
              <a:gd name="connsiteX35" fmla="*/ 3964833 w 11226800"/>
              <a:gd name="connsiteY35" fmla="*/ 576120 h 576120"/>
              <a:gd name="connsiteX36" fmla="*/ 3598485 w 11226800"/>
              <a:gd name="connsiteY36" fmla="*/ 576120 h 576120"/>
              <a:gd name="connsiteX37" fmla="*/ 2783065 w 11226800"/>
              <a:gd name="connsiteY37" fmla="*/ 576120 h 576120"/>
              <a:gd name="connsiteX38" fmla="*/ 2192180 w 11226800"/>
              <a:gd name="connsiteY38" fmla="*/ 576120 h 576120"/>
              <a:gd name="connsiteX39" fmla="*/ 1938100 w 11226800"/>
              <a:gd name="connsiteY39" fmla="*/ 576120 h 576120"/>
              <a:gd name="connsiteX40" fmla="*/ 1571752 w 11226800"/>
              <a:gd name="connsiteY40" fmla="*/ 576120 h 576120"/>
              <a:gd name="connsiteX41" fmla="*/ 868600 w 11226800"/>
              <a:gd name="connsiteY41" fmla="*/ 576120 h 576120"/>
              <a:gd name="connsiteX42" fmla="*/ 0 w 11226800"/>
              <a:gd name="connsiteY42" fmla="*/ 576120 h 576120"/>
              <a:gd name="connsiteX43" fmla="*/ 0 w 11226800"/>
              <a:gd name="connsiteY43" fmla="*/ 0 h 57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226800" h="576120" fill="none" extrusionOk="0">
                <a:moveTo>
                  <a:pt x="0" y="0"/>
                </a:moveTo>
                <a:cubicBezTo>
                  <a:pt x="154185" y="-55929"/>
                  <a:pt x="431151" y="43521"/>
                  <a:pt x="703152" y="0"/>
                </a:cubicBezTo>
                <a:cubicBezTo>
                  <a:pt x="975153" y="-43521"/>
                  <a:pt x="1179919" y="12237"/>
                  <a:pt x="1406304" y="0"/>
                </a:cubicBezTo>
                <a:cubicBezTo>
                  <a:pt x="1632689" y="-12237"/>
                  <a:pt x="1856018" y="38433"/>
                  <a:pt x="2109457" y="0"/>
                </a:cubicBezTo>
                <a:cubicBezTo>
                  <a:pt x="2362896" y="-38433"/>
                  <a:pt x="2331876" y="28236"/>
                  <a:pt x="2475805" y="0"/>
                </a:cubicBezTo>
                <a:cubicBezTo>
                  <a:pt x="2619734" y="-28236"/>
                  <a:pt x="2645939" y="27214"/>
                  <a:pt x="2729885" y="0"/>
                </a:cubicBezTo>
                <a:cubicBezTo>
                  <a:pt x="2813831" y="-27214"/>
                  <a:pt x="3007178" y="16332"/>
                  <a:pt x="3096233" y="0"/>
                </a:cubicBezTo>
                <a:cubicBezTo>
                  <a:pt x="3185288" y="-16332"/>
                  <a:pt x="3579409" y="68246"/>
                  <a:pt x="3911653" y="0"/>
                </a:cubicBezTo>
                <a:cubicBezTo>
                  <a:pt x="4243897" y="-68246"/>
                  <a:pt x="4191933" y="32691"/>
                  <a:pt x="4278002" y="0"/>
                </a:cubicBezTo>
                <a:cubicBezTo>
                  <a:pt x="4364071" y="-32691"/>
                  <a:pt x="4566945" y="27800"/>
                  <a:pt x="4756618" y="0"/>
                </a:cubicBezTo>
                <a:cubicBezTo>
                  <a:pt x="4946291" y="-27800"/>
                  <a:pt x="5177606" y="57345"/>
                  <a:pt x="5347502" y="0"/>
                </a:cubicBezTo>
                <a:cubicBezTo>
                  <a:pt x="5517398" y="-57345"/>
                  <a:pt x="5736014" y="941"/>
                  <a:pt x="6050654" y="0"/>
                </a:cubicBezTo>
                <a:cubicBezTo>
                  <a:pt x="6365294" y="-941"/>
                  <a:pt x="6521435" y="39586"/>
                  <a:pt x="6753807" y="0"/>
                </a:cubicBezTo>
                <a:cubicBezTo>
                  <a:pt x="6986179" y="-39586"/>
                  <a:pt x="6901709" y="10747"/>
                  <a:pt x="7007887" y="0"/>
                </a:cubicBezTo>
                <a:cubicBezTo>
                  <a:pt x="7114065" y="-10747"/>
                  <a:pt x="7314111" y="18567"/>
                  <a:pt x="7486503" y="0"/>
                </a:cubicBezTo>
                <a:cubicBezTo>
                  <a:pt x="7658895" y="-18567"/>
                  <a:pt x="8021127" y="53448"/>
                  <a:pt x="8189655" y="0"/>
                </a:cubicBezTo>
                <a:cubicBezTo>
                  <a:pt x="8358183" y="-53448"/>
                  <a:pt x="8737793" y="51256"/>
                  <a:pt x="9005075" y="0"/>
                </a:cubicBezTo>
                <a:cubicBezTo>
                  <a:pt x="9272357" y="-51256"/>
                  <a:pt x="9563641" y="53979"/>
                  <a:pt x="9820496" y="0"/>
                </a:cubicBezTo>
                <a:cubicBezTo>
                  <a:pt x="10077351" y="-53979"/>
                  <a:pt x="10008468" y="34417"/>
                  <a:pt x="10186844" y="0"/>
                </a:cubicBezTo>
                <a:cubicBezTo>
                  <a:pt x="10365220" y="-34417"/>
                  <a:pt x="10383104" y="4123"/>
                  <a:pt x="10440924" y="0"/>
                </a:cubicBezTo>
                <a:cubicBezTo>
                  <a:pt x="10498744" y="-4123"/>
                  <a:pt x="10938936" y="59868"/>
                  <a:pt x="11226800" y="0"/>
                </a:cubicBezTo>
                <a:cubicBezTo>
                  <a:pt x="11249383" y="154212"/>
                  <a:pt x="11173816" y="300757"/>
                  <a:pt x="11226800" y="576120"/>
                </a:cubicBezTo>
                <a:cubicBezTo>
                  <a:pt x="11052684" y="576554"/>
                  <a:pt x="10669911" y="566847"/>
                  <a:pt x="10523648" y="576120"/>
                </a:cubicBezTo>
                <a:cubicBezTo>
                  <a:pt x="10377385" y="585393"/>
                  <a:pt x="10374640" y="553985"/>
                  <a:pt x="10269568" y="576120"/>
                </a:cubicBezTo>
                <a:cubicBezTo>
                  <a:pt x="10164496" y="598255"/>
                  <a:pt x="9687473" y="515842"/>
                  <a:pt x="9454147" y="576120"/>
                </a:cubicBezTo>
                <a:cubicBezTo>
                  <a:pt x="9220821" y="636398"/>
                  <a:pt x="9275639" y="558437"/>
                  <a:pt x="9200067" y="576120"/>
                </a:cubicBezTo>
                <a:cubicBezTo>
                  <a:pt x="9124495" y="593803"/>
                  <a:pt x="8762906" y="528041"/>
                  <a:pt x="8384647" y="576120"/>
                </a:cubicBezTo>
                <a:cubicBezTo>
                  <a:pt x="8006388" y="624199"/>
                  <a:pt x="7788097" y="498329"/>
                  <a:pt x="7569227" y="576120"/>
                </a:cubicBezTo>
                <a:cubicBezTo>
                  <a:pt x="7350357" y="653911"/>
                  <a:pt x="7116391" y="565247"/>
                  <a:pt x="6978343" y="576120"/>
                </a:cubicBezTo>
                <a:cubicBezTo>
                  <a:pt x="6840295" y="586993"/>
                  <a:pt x="6819557" y="548062"/>
                  <a:pt x="6724262" y="576120"/>
                </a:cubicBezTo>
                <a:cubicBezTo>
                  <a:pt x="6628967" y="604178"/>
                  <a:pt x="6560445" y="562162"/>
                  <a:pt x="6470182" y="576120"/>
                </a:cubicBezTo>
                <a:cubicBezTo>
                  <a:pt x="6379919" y="590078"/>
                  <a:pt x="5824195" y="504283"/>
                  <a:pt x="5654762" y="576120"/>
                </a:cubicBezTo>
                <a:cubicBezTo>
                  <a:pt x="5485329" y="647957"/>
                  <a:pt x="5454355" y="556170"/>
                  <a:pt x="5288414" y="576120"/>
                </a:cubicBezTo>
                <a:cubicBezTo>
                  <a:pt x="5122473" y="596070"/>
                  <a:pt x="5054821" y="559359"/>
                  <a:pt x="4922065" y="576120"/>
                </a:cubicBezTo>
                <a:cubicBezTo>
                  <a:pt x="4789309" y="592881"/>
                  <a:pt x="4575373" y="515760"/>
                  <a:pt x="4331181" y="576120"/>
                </a:cubicBezTo>
                <a:cubicBezTo>
                  <a:pt x="4086989" y="636480"/>
                  <a:pt x="4091946" y="556969"/>
                  <a:pt x="3964833" y="576120"/>
                </a:cubicBezTo>
                <a:cubicBezTo>
                  <a:pt x="3837720" y="595271"/>
                  <a:pt x="3767416" y="570775"/>
                  <a:pt x="3598485" y="576120"/>
                </a:cubicBezTo>
                <a:cubicBezTo>
                  <a:pt x="3429554" y="581465"/>
                  <a:pt x="2988728" y="554845"/>
                  <a:pt x="2783065" y="576120"/>
                </a:cubicBezTo>
                <a:cubicBezTo>
                  <a:pt x="2577402" y="597395"/>
                  <a:pt x="2418412" y="535311"/>
                  <a:pt x="2192180" y="576120"/>
                </a:cubicBezTo>
                <a:cubicBezTo>
                  <a:pt x="1965948" y="616929"/>
                  <a:pt x="2041274" y="559903"/>
                  <a:pt x="1938100" y="576120"/>
                </a:cubicBezTo>
                <a:cubicBezTo>
                  <a:pt x="1834926" y="592337"/>
                  <a:pt x="1651926" y="561301"/>
                  <a:pt x="1571752" y="576120"/>
                </a:cubicBezTo>
                <a:cubicBezTo>
                  <a:pt x="1491578" y="590939"/>
                  <a:pt x="1074184" y="504703"/>
                  <a:pt x="868600" y="576120"/>
                </a:cubicBezTo>
                <a:cubicBezTo>
                  <a:pt x="663016" y="647537"/>
                  <a:pt x="366934" y="492686"/>
                  <a:pt x="0" y="576120"/>
                </a:cubicBezTo>
                <a:cubicBezTo>
                  <a:pt x="-2199" y="395989"/>
                  <a:pt x="65130" y="225961"/>
                  <a:pt x="0" y="0"/>
                </a:cubicBezTo>
                <a:close/>
              </a:path>
              <a:path w="11226800" h="576120"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84482" y="159901"/>
                  <a:pt x="11217338" y="344993"/>
                  <a:pt x="11226800" y="576120"/>
                </a:cubicBezTo>
                <a:cubicBezTo>
                  <a:pt x="10992710" y="607441"/>
                  <a:pt x="10848735" y="523164"/>
                  <a:pt x="10523648" y="576120"/>
                </a:cubicBezTo>
                <a:cubicBezTo>
                  <a:pt x="10198561" y="629076"/>
                  <a:pt x="10133497" y="512934"/>
                  <a:pt x="9932764" y="576120"/>
                </a:cubicBezTo>
                <a:cubicBezTo>
                  <a:pt x="9732031" y="639306"/>
                  <a:pt x="9571417" y="537268"/>
                  <a:pt x="9229611" y="576120"/>
                </a:cubicBezTo>
                <a:cubicBezTo>
                  <a:pt x="8887805" y="614972"/>
                  <a:pt x="8672654" y="496641"/>
                  <a:pt x="8414191" y="576120"/>
                </a:cubicBezTo>
                <a:cubicBezTo>
                  <a:pt x="8155728" y="655599"/>
                  <a:pt x="8230947" y="572742"/>
                  <a:pt x="8160111" y="576120"/>
                </a:cubicBezTo>
                <a:cubicBezTo>
                  <a:pt x="8089275" y="579498"/>
                  <a:pt x="8023415" y="570438"/>
                  <a:pt x="7906031" y="576120"/>
                </a:cubicBezTo>
                <a:cubicBezTo>
                  <a:pt x="7788647" y="581802"/>
                  <a:pt x="7565604" y="551753"/>
                  <a:pt x="7427415" y="576120"/>
                </a:cubicBezTo>
                <a:cubicBezTo>
                  <a:pt x="7289226" y="600487"/>
                  <a:pt x="7034696" y="512751"/>
                  <a:pt x="6836530" y="576120"/>
                </a:cubicBezTo>
                <a:cubicBezTo>
                  <a:pt x="6638364" y="639489"/>
                  <a:pt x="6504259" y="570179"/>
                  <a:pt x="6357914" y="576120"/>
                </a:cubicBezTo>
                <a:cubicBezTo>
                  <a:pt x="6211569" y="582061"/>
                  <a:pt x="5970872" y="524254"/>
                  <a:pt x="5654762" y="576120"/>
                </a:cubicBezTo>
                <a:cubicBezTo>
                  <a:pt x="5338652" y="627986"/>
                  <a:pt x="5002581" y="524951"/>
                  <a:pt x="4839342" y="576120"/>
                </a:cubicBezTo>
                <a:cubicBezTo>
                  <a:pt x="4676103" y="627289"/>
                  <a:pt x="4414610" y="522339"/>
                  <a:pt x="4248457" y="576120"/>
                </a:cubicBezTo>
                <a:cubicBezTo>
                  <a:pt x="4082304" y="629901"/>
                  <a:pt x="3998857" y="528155"/>
                  <a:pt x="3769841" y="576120"/>
                </a:cubicBezTo>
                <a:cubicBezTo>
                  <a:pt x="3540825" y="624085"/>
                  <a:pt x="3172685" y="572066"/>
                  <a:pt x="2954421" y="576120"/>
                </a:cubicBezTo>
                <a:cubicBezTo>
                  <a:pt x="2736157" y="580174"/>
                  <a:pt x="2491110" y="497803"/>
                  <a:pt x="2251269" y="576120"/>
                </a:cubicBezTo>
                <a:cubicBezTo>
                  <a:pt x="2011428" y="654437"/>
                  <a:pt x="1850487" y="543990"/>
                  <a:pt x="1548117" y="576120"/>
                </a:cubicBezTo>
                <a:cubicBezTo>
                  <a:pt x="1245747" y="608250"/>
                  <a:pt x="1278861" y="552913"/>
                  <a:pt x="1181768" y="576120"/>
                </a:cubicBezTo>
                <a:cubicBezTo>
                  <a:pt x="1084675" y="599327"/>
                  <a:pt x="339347" y="485626"/>
                  <a:pt x="0" y="576120"/>
                </a:cubicBezTo>
                <a:cubicBezTo>
                  <a:pt x="-38362" y="359856"/>
                  <a:pt x="26267" y="280176"/>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What is the goal you came up with? Is it: </a:t>
            </a:r>
          </a:p>
        </p:txBody>
      </p:sp>
      <p:sp>
        <p:nvSpPr>
          <p:cNvPr id="3" name="Diamond 2">
            <a:extLst>
              <a:ext uri="{FF2B5EF4-FFF2-40B4-BE49-F238E27FC236}">
                <a16:creationId xmlns:a16="http://schemas.microsoft.com/office/drawing/2014/main" id="{8823D67F-0749-AF47-93D9-0A156D769B29}"/>
              </a:ext>
            </a:extLst>
          </p:cNvPr>
          <p:cNvSpPr/>
          <p:nvPr/>
        </p:nvSpPr>
        <p:spPr>
          <a:xfrm>
            <a:off x="1424370" y="2061411"/>
            <a:ext cx="2752165" cy="1542087"/>
          </a:xfrm>
          <a:prstGeom prst="diamond">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Specific </a:t>
            </a:r>
          </a:p>
        </p:txBody>
      </p:sp>
      <p:sp>
        <p:nvSpPr>
          <p:cNvPr id="8" name="Diamond 7">
            <a:extLst>
              <a:ext uri="{FF2B5EF4-FFF2-40B4-BE49-F238E27FC236}">
                <a16:creationId xmlns:a16="http://schemas.microsoft.com/office/drawing/2014/main" id="{18D7D667-DF91-D44B-96C5-9659C4FDD7A5}"/>
              </a:ext>
            </a:extLst>
          </p:cNvPr>
          <p:cNvSpPr/>
          <p:nvPr/>
        </p:nvSpPr>
        <p:spPr>
          <a:xfrm>
            <a:off x="3011124" y="2920458"/>
            <a:ext cx="2752165" cy="1542087"/>
          </a:xfrm>
          <a:prstGeom prst="diamond">
            <a:avLst/>
          </a:prstGeom>
          <a:solidFill>
            <a:schemeClr val="tx1">
              <a:lumMod val="65000"/>
              <a:lumOff val="3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Measurable</a:t>
            </a:r>
          </a:p>
        </p:txBody>
      </p:sp>
      <p:sp>
        <p:nvSpPr>
          <p:cNvPr id="9" name="Diamond 8">
            <a:extLst>
              <a:ext uri="{FF2B5EF4-FFF2-40B4-BE49-F238E27FC236}">
                <a16:creationId xmlns:a16="http://schemas.microsoft.com/office/drawing/2014/main" id="{1E37EF2F-D113-B449-8432-AA62FD41EC6F}"/>
              </a:ext>
            </a:extLst>
          </p:cNvPr>
          <p:cNvSpPr/>
          <p:nvPr/>
        </p:nvSpPr>
        <p:spPr>
          <a:xfrm>
            <a:off x="4597878" y="2061411"/>
            <a:ext cx="2752165" cy="1542087"/>
          </a:xfrm>
          <a:prstGeom prst="diamond">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Achievable </a:t>
            </a:r>
          </a:p>
        </p:txBody>
      </p:sp>
      <p:sp>
        <p:nvSpPr>
          <p:cNvPr id="10" name="Diamond 9">
            <a:extLst>
              <a:ext uri="{FF2B5EF4-FFF2-40B4-BE49-F238E27FC236}">
                <a16:creationId xmlns:a16="http://schemas.microsoft.com/office/drawing/2014/main" id="{B5632AC3-0E9D-4747-BFD6-0F664C491E05}"/>
              </a:ext>
            </a:extLst>
          </p:cNvPr>
          <p:cNvSpPr/>
          <p:nvPr/>
        </p:nvSpPr>
        <p:spPr>
          <a:xfrm>
            <a:off x="6184632" y="2902909"/>
            <a:ext cx="2752165" cy="1542087"/>
          </a:xfrm>
          <a:prstGeom prst="diamond">
            <a:avLst/>
          </a:prstGeom>
          <a:solidFill>
            <a:schemeClr val="tx1">
              <a:lumMod val="65000"/>
              <a:lumOff val="3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Realistic</a:t>
            </a:r>
          </a:p>
        </p:txBody>
      </p:sp>
      <p:sp>
        <p:nvSpPr>
          <p:cNvPr id="11" name="Diamond 10">
            <a:extLst>
              <a:ext uri="{FF2B5EF4-FFF2-40B4-BE49-F238E27FC236}">
                <a16:creationId xmlns:a16="http://schemas.microsoft.com/office/drawing/2014/main" id="{963C792D-4A10-7E45-8EDC-AD67AA048E09}"/>
              </a:ext>
            </a:extLst>
          </p:cNvPr>
          <p:cNvSpPr/>
          <p:nvPr/>
        </p:nvSpPr>
        <p:spPr>
          <a:xfrm>
            <a:off x="7771386" y="2061410"/>
            <a:ext cx="2752165" cy="1542087"/>
          </a:xfrm>
          <a:prstGeom prst="diamond">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Time-sensitive</a:t>
            </a:r>
          </a:p>
        </p:txBody>
      </p:sp>
      <p:pic>
        <p:nvPicPr>
          <p:cNvPr id="4" name="Graphic 3" descr="Right pointing backhand index outline">
            <a:extLst>
              <a:ext uri="{FF2B5EF4-FFF2-40B4-BE49-F238E27FC236}">
                <a16:creationId xmlns:a16="http://schemas.microsoft.com/office/drawing/2014/main" id="{F2D31FD5-D15C-8A44-89BB-A38D4D1D84A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504" y="3603497"/>
            <a:ext cx="3580275" cy="3580275"/>
          </a:xfrm>
          <a:prstGeom prst="rect">
            <a:avLst/>
          </a:prstGeom>
        </p:spPr>
      </p:pic>
    </p:spTree>
    <p:extLst>
      <p:ext uri="{BB962C8B-B14F-4D97-AF65-F5344CB8AC3E}">
        <p14:creationId xmlns:p14="http://schemas.microsoft.com/office/powerpoint/2010/main" val="4263613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707886"/>
          </a:xfrm>
          <a:prstGeom prst="rect">
            <a:avLst/>
          </a:prstGeom>
          <a:noFill/>
        </p:spPr>
        <p:txBody>
          <a:bodyPr wrap="square" rtlCol="0">
            <a:spAutoFit/>
          </a:bodyPr>
          <a:lstStyle/>
          <a:p>
            <a:r>
              <a:rPr lang="en-US" sz="4000" b="1" dirty="0">
                <a:latin typeface="Century Gothic" panose="020B0502020202020204" pitchFamily="34" charset="0"/>
              </a:rPr>
              <a:t>Let’s Review </a:t>
            </a:r>
          </a:p>
        </p:txBody>
      </p:sp>
      <p:sp>
        <p:nvSpPr>
          <p:cNvPr id="12" name="TextBox 11">
            <a:extLst>
              <a:ext uri="{FF2B5EF4-FFF2-40B4-BE49-F238E27FC236}">
                <a16:creationId xmlns:a16="http://schemas.microsoft.com/office/drawing/2014/main" id="{4475E9DF-D493-3441-9EF0-7F7E94179ED8}"/>
              </a:ext>
            </a:extLst>
          </p:cNvPr>
          <p:cNvSpPr txBox="1"/>
          <p:nvPr/>
        </p:nvSpPr>
        <p:spPr>
          <a:xfrm>
            <a:off x="3088759" y="1560178"/>
            <a:ext cx="8656674" cy="1938992"/>
          </a:xfrm>
          <a:prstGeom prst="rect">
            <a:avLst/>
          </a:prstGeom>
          <a:noFill/>
        </p:spPr>
        <p:txBody>
          <a:bodyPr wrap="square" rtlCol="0">
            <a:spAutoFit/>
          </a:bodyPr>
          <a:lstStyle/>
          <a:p>
            <a:r>
              <a:rPr lang="en-US" sz="2400" dirty="0">
                <a:latin typeface="Century Gothic" panose="020B0502020202020204" pitchFamily="34" charset="0"/>
              </a:rPr>
              <a:t>Occupational wellness is participating in activities that provide meaning and purpose, including employment and school. It means balancing school and work with other aspects of life. </a:t>
            </a:r>
          </a:p>
          <a:p>
            <a:endParaRPr lang="en-US" sz="2400" dirty="0">
              <a:latin typeface="Century Gothic" panose="020B0502020202020204" pitchFamily="34" charset="0"/>
            </a:endParaRPr>
          </a:p>
        </p:txBody>
      </p:sp>
      <p:sp>
        <p:nvSpPr>
          <p:cNvPr id="2" name="Hexagon 1">
            <a:extLst>
              <a:ext uri="{FF2B5EF4-FFF2-40B4-BE49-F238E27FC236}">
                <a16:creationId xmlns:a16="http://schemas.microsoft.com/office/drawing/2014/main" id="{98976397-E40F-9F44-9ECE-0FEFBFCA8A20}"/>
              </a:ext>
            </a:extLst>
          </p:cNvPr>
          <p:cNvSpPr/>
          <p:nvPr/>
        </p:nvSpPr>
        <p:spPr>
          <a:xfrm>
            <a:off x="1084521" y="1560178"/>
            <a:ext cx="1701210" cy="1577485"/>
          </a:xfrm>
          <a:prstGeom prst="hexagon">
            <a:avLst/>
          </a:prstGeom>
          <a:solidFill>
            <a:schemeClr val="accent2">
              <a:lumMod val="7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Definition</a:t>
            </a:r>
          </a:p>
        </p:txBody>
      </p:sp>
      <p:sp>
        <p:nvSpPr>
          <p:cNvPr id="6" name="Hexagon 5">
            <a:extLst>
              <a:ext uri="{FF2B5EF4-FFF2-40B4-BE49-F238E27FC236}">
                <a16:creationId xmlns:a16="http://schemas.microsoft.com/office/drawing/2014/main" id="{6ADFD7C9-3CE2-3240-A640-BBF5B4C280B3}"/>
              </a:ext>
            </a:extLst>
          </p:cNvPr>
          <p:cNvSpPr/>
          <p:nvPr/>
        </p:nvSpPr>
        <p:spPr>
          <a:xfrm>
            <a:off x="1084521" y="3137663"/>
            <a:ext cx="1701210" cy="1577485"/>
          </a:xfrm>
          <a:prstGeom prst="hexagon">
            <a:avLst/>
          </a:prstGeom>
          <a:solidFill>
            <a:schemeClr val="accent5">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What you can do</a:t>
            </a:r>
          </a:p>
        </p:txBody>
      </p:sp>
      <p:sp>
        <p:nvSpPr>
          <p:cNvPr id="8" name="Hexagon 7">
            <a:extLst>
              <a:ext uri="{FF2B5EF4-FFF2-40B4-BE49-F238E27FC236}">
                <a16:creationId xmlns:a16="http://schemas.microsoft.com/office/drawing/2014/main" id="{DB8CFCFF-A958-F045-8B48-404F7A8FB71E}"/>
              </a:ext>
            </a:extLst>
          </p:cNvPr>
          <p:cNvSpPr/>
          <p:nvPr/>
        </p:nvSpPr>
        <p:spPr>
          <a:xfrm>
            <a:off x="1084521" y="4715148"/>
            <a:ext cx="1701210" cy="1577485"/>
          </a:xfrm>
          <a:prstGeom prst="hexagon">
            <a:avLst/>
          </a:prstGeom>
          <a:solidFill>
            <a:schemeClr val="accent6">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How you can make changes</a:t>
            </a:r>
          </a:p>
        </p:txBody>
      </p:sp>
      <p:sp>
        <p:nvSpPr>
          <p:cNvPr id="9" name="TextBox 8">
            <a:extLst>
              <a:ext uri="{FF2B5EF4-FFF2-40B4-BE49-F238E27FC236}">
                <a16:creationId xmlns:a16="http://schemas.microsoft.com/office/drawing/2014/main" id="{DF063388-5511-A54D-A6AD-F3D48FC902C1}"/>
              </a:ext>
            </a:extLst>
          </p:cNvPr>
          <p:cNvSpPr txBox="1"/>
          <p:nvPr/>
        </p:nvSpPr>
        <p:spPr>
          <a:xfrm>
            <a:off x="3088759" y="3326240"/>
            <a:ext cx="8656674" cy="1200329"/>
          </a:xfrm>
          <a:prstGeom prst="rect">
            <a:avLst/>
          </a:prstGeom>
          <a:noFill/>
        </p:spPr>
        <p:txBody>
          <a:bodyPr wrap="square" rtlCol="0">
            <a:spAutoFit/>
          </a:bodyPr>
          <a:lstStyle/>
          <a:p>
            <a:r>
              <a:rPr lang="en-US" sz="2400" dirty="0">
                <a:latin typeface="Century Gothic" panose="020B0502020202020204" pitchFamily="34" charset="0"/>
              </a:rPr>
              <a:t>Try to find something of interest or meaning in your schoolwork. Think about and research colleges and careers that fit your interests. </a:t>
            </a:r>
          </a:p>
        </p:txBody>
      </p:sp>
      <p:sp>
        <p:nvSpPr>
          <p:cNvPr id="10" name="TextBox 9">
            <a:extLst>
              <a:ext uri="{FF2B5EF4-FFF2-40B4-BE49-F238E27FC236}">
                <a16:creationId xmlns:a16="http://schemas.microsoft.com/office/drawing/2014/main" id="{BEDB8275-8F04-F940-AF2F-CF3C684F3805}"/>
              </a:ext>
            </a:extLst>
          </p:cNvPr>
          <p:cNvSpPr txBox="1"/>
          <p:nvPr/>
        </p:nvSpPr>
        <p:spPr>
          <a:xfrm>
            <a:off x="3088759" y="4903725"/>
            <a:ext cx="8656674" cy="1200329"/>
          </a:xfrm>
          <a:prstGeom prst="rect">
            <a:avLst/>
          </a:prstGeom>
          <a:noFill/>
        </p:spPr>
        <p:txBody>
          <a:bodyPr wrap="square" rtlCol="0">
            <a:spAutoFit/>
          </a:bodyPr>
          <a:lstStyle/>
          <a:p>
            <a:r>
              <a:rPr lang="en-US" sz="2400" dirty="0">
                <a:latin typeface="Century Gothic" panose="020B0502020202020204" pitchFamily="34" charset="0"/>
              </a:rPr>
              <a:t>You have the power to improve your occupational wellness! Try setting a SMART goal if you want to change something.</a:t>
            </a:r>
          </a:p>
        </p:txBody>
      </p:sp>
    </p:spTree>
    <p:extLst>
      <p:ext uri="{BB962C8B-B14F-4D97-AF65-F5344CB8AC3E}">
        <p14:creationId xmlns:p14="http://schemas.microsoft.com/office/powerpoint/2010/main" val="2933242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2862816" y="544467"/>
            <a:ext cx="6466367" cy="707886"/>
          </a:xfrm>
          <a:prstGeom prst="rect">
            <a:avLst/>
          </a:prstGeom>
          <a:noFill/>
        </p:spPr>
        <p:txBody>
          <a:bodyPr wrap="square" rtlCol="0">
            <a:spAutoFit/>
          </a:bodyPr>
          <a:lstStyle/>
          <a:p>
            <a:pPr algn="ctr"/>
            <a:r>
              <a:rPr lang="en-US" sz="4000" b="1" dirty="0">
                <a:latin typeface="Century Gothic" panose="020B0502020202020204" pitchFamily="34" charset="0"/>
              </a:rPr>
              <a:t>Congratulations! </a:t>
            </a:r>
          </a:p>
        </p:txBody>
      </p:sp>
      <p:sp>
        <p:nvSpPr>
          <p:cNvPr id="3" name="TextBox 2">
            <a:extLst>
              <a:ext uri="{FF2B5EF4-FFF2-40B4-BE49-F238E27FC236}">
                <a16:creationId xmlns:a16="http://schemas.microsoft.com/office/drawing/2014/main" id="{69D79BC4-5CE5-5242-B18A-906CB437A2EC}"/>
              </a:ext>
            </a:extLst>
          </p:cNvPr>
          <p:cNvSpPr txBox="1"/>
          <p:nvPr/>
        </p:nvSpPr>
        <p:spPr>
          <a:xfrm>
            <a:off x="2862816" y="1616149"/>
            <a:ext cx="6026003" cy="2308324"/>
          </a:xfrm>
          <a:prstGeom prst="rect">
            <a:avLst/>
          </a:prstGeom>
          <a:noFill/>
        </p:spPr>
        <p:txBody>
          <a:bodyPr wrap="square" rtlCol="0">
            <a:spAutoFit/>
          </a:bodyPr>
          <a:lstStyle/>
          <a:p>
            <a:pPr algn="ctr"/>
            <a:r>
              <a:rPr lang="en-US" dirty="0"/>
              <a:t>You have completed module 8 and learned about occupational wellness. That’s awesome! You are well on your way to learning all about the 8 dimensions of wellness and the role you play in your own wellbeing. </a:t>
            </a:r>
          </a:p>
          <a:p>
            <a:pPr algn="ctr"/>
            <a:endParaRPr lang="en-US" dirty="0"/>
          </a:p>
          <a:p>
            <a:pPr algn="ctr"/>
            <a:endParaRPr lang="en-US" dirty="0"/>
          </a:p>
          <a:p>
            <a:pPr algn="ctr"/>
            <a:endParaRPr lang="en-US" dirty="0"/>
          </a:p>
          <a:p>
            <a:pPr algn="ctr"/>
            <a:r>
              <a:rPr lang="en-US" dirty="0"/>
              <a:t>Thanks for your attention and see you next time! </a:t>
            </a:r>
          </a:p>
        </p:txBody>
      </p:sp>
      <p:pic>
        <p:nvPicPr>
          <p:cNvPr id="5" name="Graphic 4" descr="Clapping hands with solid fill">
            <a:extLst>
              <a:ext uri="{FF2B5EF4-FFF2-40B4-BE49-F238E27FC236}">
                <a16:creationId xmlns:a16="http://schemas.microsoft.com/office/drawing/2014/main" id="{21611F19-1044-6247-8BEA-6907196E70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7082" y="3616841"/>
            <a:ext cx="3250019" cy="3250019"/>
          </a:xfrm>
          <a:prstGeom prst="rect">
            <a:avLst/>
          </a:prstGeom>
        </p:spPr>
      </p:pic>
      <p:pic>
        <p:nvPicPr>
          <p:cNvPr id="16" name="Graphic 15" descr="Badge Tick1 outline">
            <a:extLst>
              <a:ext uri="{FF2B5EF4-FFF2-40B4-BE49-F238E27FC236}">
                <a16:creationId xmlns:a16="http://schemas.microsoft.com/office/drawing/2014/main" id="{CA84629D-67F1-D14E-AFEF-D9107C3A89E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78941" y="4271455"/>
            <a:ext cx="1834117" cy="1834117"/>
          </a:xfrm>
          <a:prstGeom prst="rect">
            <a:avLst/>
          </a:prstGeom>
        </p:spPr>
      </p:pic>
      <p:pic>
        <p:nvPicPr>
          <p:cNvPr id="18" name="Graphic 17" descr="Dance with solid fill">
            <a:extLst>
              <a:ext uri="{FF2B5EF4-FFF2-40B4-BE49-F238E27FC236}">
                <a16:creationId xmlns:a16="http://schemas.microsoft.com/office/drawing/2014/main" id="{BE18A2D5-E4BF-264B-93F9-94A7E5B7192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973880" y="3924473"/>
            <a:ext cx="2994837" cy="2994837"/>
          </a:xfrm>
          <a:prstGeom prst="rect">
            <a:avLst/>
          </a:prstGeom>
        </p:spPr>
      </p:pic>
    </p:spTree>
    <p:extLst>
      <p:ext uri="{BB962C8B-B14F-4D97-AF65-F5344CB8AC3E}">
        <p14:creationId xmlns:p14="http://schemas.microsoft.com/office/powerpoint/2010/main" val="31162355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E465ECA-C830-BC48-BAB3-9310B11F99DF}"/>
              </a:ext>
            </a:extLst>
          </p:cNvPr>
          <p:cNvSpPr txBox="1"/>
          <p:nvPr/>
        </p:nvSpPr>
        <p:spPr>
          <a:xfrm>
            <a:off x="381000" y="1258838"/>
            <a:ext cx="11226800" cy="1130118"/>
          </a:xfrm>
          <a:custGeom>
            <a:avLst/>
            <a:gdLst>
              <a:gd name="connsiteX0" fmla="*/ 0 w 11226800"/>
              <a:gd name="connsiteY0" fmla="*/ 0 h 1130118"/>
              <a:gd name="connsiteX1" fmla="*/ 254080 w 11226800"/>
              <a:gd name="connsiteY1" fmla="*/ 0 h 1130118"/>
              <a:gd name="connsiteX2" fmla="*/ 620428 w 11226800"/>
              <a:gd name="connsiteY2" fmla="*/ 0 h 1130118"/>
              <a:gd name="connsiteX3" fmla="*/ 874509 w 11226800"/>
              <a:gd name="connsiteY3" fmla="*/ 0 h 1130118"/>
              <a:gd name="connsiteX4" fmla="*/ 1240857 w 11226800"/>
              <a:gd name="connsiteY4" fmla="*/ 0 h 1130118"/>
              <a:gd name="connsiteX5" fmla="*/ 2056277 w 11226800"/>
              <a:gd name="connsiteY5" fmla="*/ 0 h 1130118"/>
              <a:gd name="connsiteX6" fmla="*/ 2422625 w 11226800"/>
              <a:gd name="connsiteY6" fmla="*/ 0 h 1130118"/>
              <a:gd name="connsiteX7" fmla="*/ 2901241 w 11226800"/>
              <a:gd name="connsiteY7" fmla="*/ 0 h 1130118"/>
              <a:gd name="connsiteX8" fmla="*/ 3492126 w 11226800"/>
              <a:gd name="connsiteY8" fmla="*/ 0 h 1130118"/>
              <a:gd name="connsiteX9" fmla="*/ 4195278 w 11226800"/>
              <a:gd name="connsiteY9" fmla="*/ 0 h 1130118"/>
              <a:gd name="connsiteX10" fmla="*/ 4898430 w 11226800"/>
              <a:gd name="connsiteY10" fmla="*/ 0 h 1130118"/>
              <a:gd name="connsiteX11" fmla="*/ 5152510 w 11226800"/>
              <a:gd name="connsiteY11" fmla="*/ 0 h 1130118"/>
              <a:gd name="connsiteX12" fmla="*/ 5631127 w 11226800"/>
              <a:gd name="connsiteY12" fmla="*/ 0 h 1130118"/>
              <a:gd name="connsiteX13" fmla="*/ 6334279 w 11226800"/>
              <a:gd name="connsiteY13" fmla="*/ 0 h 1130118"/>
              <a:gd name="connsiteX14" fmla="*/ 7149699 w 11226800"/>
              <a:gd name="connsiteY14" fmla="*/ 0 h 1130118"/>
              <a:gd name="connsiteX15" fmla="*/ 7965119 w 11226800"/>
              <a:gd name="connsiteY15" fmla="*/ 0 h 1130118"/>
              <a:gd name="connsiteX16" fmla="*/ 8331467 w 11226800"/>
              <a:gd name="connsiteY16" fmla="*/ 0 h 1130118"/>
              <a:gd name="connsiteX17" fmla="*/ 8585548 w 11226800"/>
              <a:gd name="connsiteY17" fmla="*/ 0 h 1130118"/>
              <a:gd name="connsiteX18" fmla="*/ 8951896 w 11226800"/>
              <a:gd name="connsiteY18" fmla="*/ 0 h 1130118"/>
              <a:gd name="connsiteX19" fmla="*/ 9542780 w 11226800"/>
              <a:gd name="connsiteY19" fmla="*/ 0 h 1130118"/>
              <a:gd name="connsiteX20" fmla="*/ 10133664 w 11226800"/>
              <a:gd name="connsiteY20" fmla="*/ 0 h 1130118"/>
              <a:gd name="connsiteX21" fmla="*/ 10387744 w 11226800"/>
              <a:gd name="connsiteY21" fmla="*/ 0 h 1130118"/>
              <a:gd name="connsiteX22" fmla="*/ 11226800 w 11226800"/>
              <a:gd name="connsiteY22" fmla="*/ 0 h 1130118"/>
              <a:gd name="connsiteX23" fmla="*/ 11226800 w 11226800"/>
              <a:gd name="connsiteY23" fmla="*/ 587661 h 1130118"/>
              <a:gd name="connsiteX24" fmla="*/ 11226800 w 11226800"/>
              <a:gd name="connsiteY24" fmla="*/ 1130118 h 1130118"/>
              <a:gd name="connsiteX25" fmla="*/ 10635916 w 11226800"/>
              <a:gd name="connsiteY25" fmla="*/ 1130118 h 1130118"/>
              <a:gd name="connsiteX26" fmla="*/ 10045032 w 11226800"/>
              <a:gd name="connsiteY26" fmla="*/ 1130118 h 1130118"/>
              <a:gd name="connsiteX27" fmla="*/ 9790951 w 11226800"/>
              <a:gd name="connsiteY27" fmla="*/ 1130118 h 1130118"/>
              <a:gd name="connsiteX28" fmla="*/ 9536871 w 11226800"/>
              <a:gd name="connsiteY28" fmla="*/ 1130118 h 1130118"/>
              <a:gd name="connsiteX29" fmla="*/ 8721451 w 11226800"/>
              <a:gd name="connsiteY29" fmla="*/ 1130118 h 1130118"/>
              <a:gd name="connsiteX30" fmla="*/ 8355103 w 11226800"/>
              <a:gd name="connsiteY30" fmla="*/ 1130118 h 1130118"/>
              <a:gd name="connsiteX31" fmla="*/ 7988755 w 11226800"/>
              <a:gd name="connsiteY31" fmla="*/ 1130118 h 1130118"/>
              <a:gd name="connsiteX32" fmla="*/ 7397870 w 11226800"/>
              <a:gd name="connsiteY32" fmla="*/ 1130118 h 1130118"/>
              <a:gd name="connsiteX33" fmla="*/ 7031522 w 11226800"/>
              <a:gd name="connsiteY33" fmla="*/ 1130118 h 1130118"/>
              <a:gd name="connsiteX34" fmla="*/ 6665174 w 11226800"/>
              <a:gd name="connsiteY34" fmla="*/ 1130118 h 1130118"/>
              <a:gd name="connsiteX35" fmla="*/ 5849754 w 11226800"/>
              <a:gd name="connsiteY35" fmla="*/ 1130118 h 1130118"/>
              <a:gd name="connsiteX36" fmla="*/ 5258869 w 11226800"/>
              <a:gd name="connsiteY36" fmla="*/ 1130118 h 1130118"/>
              <a:gd name="connsiteX37" fmla="*/ 5004789 w 11226800"/>
              <a:gd name="connsiteY37" fmla="*/ 1130118 h 1130118"/>
              <a:gd name="connsiteX38" fmla="*/ 4638441 w 11226800"/>
              <a:gd name="connsiteY38" fmla="*/ 1130118 h 1130118"/>
              <a:gd name="connsiteX39" fmla="*/ 3935289 w 11226800"/>
              <a:gd name="connsiteY39" fmla="*/ 1130118 h 1130118"/>
              <a:gd name="connsiteX40" fmla="*/ 3568941 w 11226800"/>
              <a:gd name="connsiteY40" fmla="*/ 1130118 h 1130118"/>
              <a:gd name="connsiteX41" fmla="*/ 2865788 w 11226800"/>
              <a:gd name="connsiteY41" fmla="*/ 1130118 h 1130118"/>
              <a:gd name="connsiteX42" fmla="*/ 2611708 w 11226800"/>
              <a:gd name="connsiteY42" fmla="*/ 1130118 h 1130118"/>
              <a:gd name="connsiteX43" fmla="*/ 2020824 w 11226800"/>
              <a:gd name="connsiteY43" fmla="*/ 1130118 h 1130118"/>
              <a:gd name="connsiteX44" fmla="*/ 1542208 w 11226800"/>
              <a:gd name="connsiteY44" fmla="*/ 1130118 h 1130118"/>
              <a:gd name="connsiteX45" fmla="*/ 951324 w 11226800"/>
              <a:gd name="connsiteY45" fmla="*/ 1130118 h 1130118"/>
              <a:gd name="connsiteX46" fmla="*/ 0 w 11226800"/>
              <a:gd name="connsiteY46" fmla="*/ 1130118 h 1130118"/>
              <a:gd name="connsiteX47" fmla="*/ 0 w 11226800"/>
              <a:gd name="connsiteY47" fmla="*/ 565059 h 1130118"/>
              <a:gd name="connsiteX48" fmla="*/ 0 w 11226800"/>
              <a:gd name="connsiteY48" fmla="*/ 0 h 1130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226800" h="1130118" fill="none" extrusionOk="0">
                <a:moveTo>
                  <a:pt x="0" y="0"/>
                </a:moveTo>
                <a:cubicBezTo>
                  <a:pt x="56091" y="-3775"/>
                  <a:pt x="171597" y="14741"/>
                  <a:pt x="254080" y="0"/>
                </a:cubicBezTo>
                <a:cubicBezTo>
                  <a:pt x="336563" y="-14741"/>
                  <a:pt x="476499" y="28236"/>
                  <a:pt x="620428" y="0"/>
                </a:cubicBezTo>
                <a:cubicBezTo>
                  <a:pt x="764357" y="-28236"/>
                  <a:pt x="786311" y="17569"/>
                  <a:pt x="874509" y="0"/>
                </a:cubicBezTo>
                <a:cubicBezTo>
                  <a:pt x="962707" y="-17569"/>
                  <a:pt x="1151802" y="16332"/>
                  <a:pt x="1240857" y="0"/>
                </a:cubicBezTo>
                <a:cubicBezTo>
                  <a:pt x="1329912" y="-16332"/>
                  <a:pt x="1724033" y="68246"/>
                  <a:pt x="2056277" y="0"/>
                </a:cubicBezTo>
                <a:cubicBezTo>
                  <a:pt x="2388521" y="-68246"/>
                  <a:pt x="2341215" y="41998"/>
                  <a:pt x="2422625" y="0"/>
                </a:cubicBezTo>
                <a:cubicBezTo>
                  <a:pt x="2504035" y="-41998"/>
                  <a:pt x="2711568" y="27800"/>
                  <a:pt x="2901241" y="0"/>
                </a:cubicBezTo>
                <a:cubicBezTo>
                  <a:pt x="3090914" y="-27800"/>
                  <a:pt x="3321275" y="55492"/>
                  <a:pt x="3492126" y="0"/>
                </a:cubicBezTo>
                <a:cubicBezTo>
                  <a:pt x="3662978" y="-55492"/>
                  <a:pt x="3880638" y="941"/>
                  <a:pt x="4195278" y="0"/>
                </a:cubicBezTo>
                <a:cubicBezTo>
                  <a:pt x="4509918" y="-941"/>
                  <a:pt x="4669485" y="41252"/>
                  <a:pt x="4898430" y="0"/>
                </a:cubicBezTo>
                <a:cubicBezTo>
                  <a:pt x="5127375" y="-41252"/>
                  <a:pt x="5046332" y="10747"/>
                  <a:pt x="5152510" y="0"/>
                </a:cubicBezTo>
                <a:cubicBezTo>
                  <a:pt x="5258688" y="-10747"/>
                  <a:pt x="5456993" y="12490"/>
                  <a:pt x="5631127" y="0"/>
                </a:cubicBezTo>
                <a:cubicBezTo>
                  <a:pt x="5805261" y="-12490"/>
                  <a:pt x="6165751" y="53448"/>
                  <a:pt x="6334279" y="0"/>
                </a:cubicBezTo>
                <a:cubicBezTo>
                  <a:pt x="6502807" y="-53448"/>
                  <a:pt x="6882417" y="51256"/>
                  <a:pt x="7149699" y="0"/>
                </a:cubicBezTo>
                <a:cubicBezTo>
                  <a:pt x="7416981" y="-51256"/>
                  <a:pt x="7708572" y="58400"/>
                  <a:pt x="7965119" y="0"/>
                </a:cubicBezTo>
                <a:cubicBezTo>
                  <a:pt x="8221666" y="-58400"/>
                  <a:pt x="8153091" y="34417"/>
                  <a:pt x="8331467" y="0"/>
                </a:cubicBezTo>
                <a:cubicBezTo>
                  <a:pt x="8509843" y="-34417"/>
                  <a:pt x="8514355" y="22599"/>
                  <a:pt x="8585548" y="0"/>
                </a:cubicBezTo>
                <a:cubicBezTo>
                  <a:pt x="8656741" y="-22599"/>
                  <a:pt x="8778805" y="3781"/>
                  <a:pt x="8951896" y="0"/>
                </a:cubicBezTo>
                <a:cubicBezTo>
                  <a:pt x="9124987" y="-3781"/>
                  <a:pt x="9383853" y="12399"/>
                  <a:pt x="9542780" y="0"/>
                </a:cubicBezTo>
                <a:cubicBezTo>
                  <a:pt x="9701707" y="-12399"/>
                  <a:pt x="9902873" y="9026"/>
                  <a:pt x="10133664" y="0"/>
                </a:cubicBezTo>
                <a:cubicBezTo>
                  <a:pt x="10364455" y="-9026"/>
                  <a:pt x="10264829" y="20532"/>
                  <a:pt x="10387744" y="0"/>
                </a:cubicBezTo>
                <a:cubicBezTo>
                  <a:pt x="10510659" y="-20532"/>
                  <a:pt x="11011049" y="83717"/>
                  <a:pt x="11226800" y="0"/>
                </a:cubicBezTo>
                <a:cubicBezTo>
                  <a:pt x="11232062" y="120571"/>
                  <a:pt x="11173328" y="319799"/>
                  <a:pt x="11226800" y="587661"/>
                </a:cubicBezTo>
                <a:cubicBezTo>
                  <a:pt x="11280272" y="855523"/>
                  <a:pt x="11186851" y="980168"/>
                  <a:pt x="11226800" y="1130118"/>
                </a:cubicBezTo>
                <a:cubicBezTo>
                  <a:pt x="10966245" y="1198189"/>
                  <a:pt x="10780378" y="1060578"/>
                  <a:pt x="10635916" y="1130118"/>
                </a:cubicBezTo>
                <a:cubicBezTo>
                  <a:pt x="10491454" y="1199658"/>
                  <a:pt x="10183080" y="1119245"/>
                  <a:pt x="10045032" y="1130118"/>
                </a:cubicBezTo>
                <a:cubicBezTo>
                  <a:pt x="9906984" y="1140991"/>
                  <a:pt x="9886246" y="1102060"/>
                  <a:pt x="9790951" y="1130118"/>
                </a:cubicBezTo>
                <a:cubicBezTo>
                  <a:pt x="9695656" y="1158176"/>
                  <a:pt x="9627134" y="1116160"/>
                  <a:pt x="9536871" y="1130118"/>
                </a:cubicBezTo>
                <a:cubicBezTo>
                  <a:pt x="9446608" y="1144076"/>
                  <a:pt x="8890884" y="1058281"/>
                  <a:pt x="8721451" y="1130118"/>
                </a:cubicBezTo>
                <a:cubicBezTo>
                  <a:pt x="8552018" y="1201955"/>
                  <a:pt x="8521044" y="1110168"/>
                  <a:pt x="8355103" y="1130118"/>
                </a:cubicBezTo>
                <a:cubicBezTo>
                  <a:pt x="8189162" y="1150068"/>
                  <a:pt x="8116853" y="1111256"/>
                  <a:pt x="7988755" y="1130118"/>
                </a:cubicBezTo>
                <a:cubicBezTo>
                  <a:pt x="7860657" y="1148980"/>
                  <a:pt x="7643518" y="1072223"/>
                  <a:pt x="7397870" y="1130118"/>
                </a:cubicBezTo>
                <a:cubicBezTo>
                  <a:pt x="7152222" y="1188013"/>
                  <a:pt x="7158635" y="1110967"/>
                  <a:pt x="7031522" y="1130118"/>
                </a:cubicBezTo>
                <a:cubicBezTo>
                  <a:pt x="6904409" y="1149269"/>
                  <a:pt x="6834105" y="1124773"/>
                  <a:pt x="6665174" y="1130118"/>
                </a:cubicBezTo>
                <a:cubicBezTo>
                  <a:pt x="6496243" y="1135463"/>
                  <a:pt x="6055417" y="1108843"/>
                  <a:pt x="5849754" y="1130118"/>
                </a:cubicBezTo>
                <a:cubicBezTo>
                  <a:pt x="5644091" y="1151393"/>
                  <a:pt x="5485101" y="1089309"/>
                  <a:pt x="5258869" y="1130118"/>
                </a:cubicBezTo>
                <a:cubicBezTo>
                  <a:pt x="5032637" y="1170927"/>
                  <a:pt x="5107963" y="1113901"/>
                  <a:pt x="5004789" y="1130118"/>
                </a:cubicBezTo>
                <a:cubicBezTo>
                  <a:pt x="4901615" y="1146335"/>
                  <a:pt x="4718615" y="1115299"/>
                  <a:pt x="4638441" y="1130118"/>
                </a:cubicBezTo>
                <a:cubicBezTo>
                  <a:pt x="4558267" y="1144937"/>
                  <a:pt x="4140873" y="1058701"/>
                  <a:pt x="3935289" y="1130118"/>
                </a:cubicBezTo>
                <a:cubicBezTo>
                  <a:pt x="3729705" y="1201535"/>
                  <a:pt x="3665287" y="1109756"/>
                  <a:pt x="3568941" y="1130118"/>
                </a:cubicBezTo>
                <a:cubicBezTo>
                  <a:pt x="3472595" y="1150480"/>
                  <a:pt x="3172816" y="1118833"/>
                  <a:pt x="2865788" y="1130118"/>
                </a:cubicBezTo>
                <a:cubicBezTo>
                  <a:pt x="2558760" y="1141403"/>
                  <a:pt x="2706765" y="1113371"/>
                  <a:pt x="2611708" y="1130118"/>
                </a:cubicBezTo>
                <a:cubicBezTo>
                  <a:pt x="2516651" y="1146865"/>
                  <a:pt x="2236041" y="1102462"/>
                  <a:pt x="2020824" y="1130118"/>
                </a:cubicBezTo>
                <a:cubicBezTo>
                  <a:pt x="1805607" y="1157774"/>
                  <a:pt x="1709002" y="1100150"/>
                  <a:pt x="1542208" y="1130118"/>
                </a:cubicBezTo>
                <a:cubicBezTo>
                  <a:pt x="1375414" y="1160086"/>
                  <a:pt x="1137411" y="1080324"/>
                  <a:pt x="951324" y="1130118"/>
                </a:cubicBezTo>
                <a:cubicBezTo>
                  <a:pt x="765237" y="1179912"/>
                  <a:pt x="335811" y="1023558"/>
                  <a:pt x="0" y="1130118"/>
                </a:cubicBezTo>
                <a:cubicBezTo>
                  <a:pt x="-56774" y="947678"/>
                  <a:pt x="33139" y="713242"/>
                  <a:pt x="0" y="565059"/>
                </a:cubicBezTo>
                <a:cubicBezTo>
                  <a:pt x="-33139" y="416876"/>
                  <a:pt x="57829" y="164887"/>
                  <a:pt x="0" y="0"/>
                </a:cubicBezTo>
                <a:close/>
              </a:path>
              <a:path w="11226800" h="1130118"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48030" y="208708"/>
                  <a:pt x="11192014" y="394645"/>
                  <a:pt x="11226800" y="531155"/>
                </a:cubicBezTo>
                <a:cubicBezTo>
                  <a:pt x="11261586" y="667665"/>
                  <a:pt x="11186603" y="908162"/>
                  <a:pt x="11226800" y="1130118"/>
                </a:cubicBezTo>
                <a:cubicBezTo>
                  <a:pt x="11013062" y="1167298"/>
                  <a:pt x="10894595" y="1103591"/>
                  <a:pt x="10748184" y="1130118"/>
                </a:cubicBezTo>
                <a:cubicBezTo>
                  <a:pt x="10601773" y="1156645"/>
                  <a:pt x="10384922" y="1088487"/>
                  <a:pt x="10045032" y="1130118"/>
                </a:cubicBezTo>
                <a:cubicBezTo>
                  <a:pt x="9705142" y="1171749"/>
                  <a:pt x="9488449" y="1052624"/>
                  <a:pt x="9229611" y="1130118"/>
                </a:cubicBezTo>
                <a:cubicBezTo>
                  <a:pt x="8970773" y="1207612"/>
                  <a:pt x="9046367" y="1126740"/>
                  <a:pt x="8975531" y="1130118"/>
                </a:cubicBezTo>
                <a:cubicBezTo>
                  <a:pt x="8904695" y="1133496"/>
                  <a:pt x="8838835" y="1124436"/>
                  <a:pt x="8721451" y="1130118"/>
                </a:cubicBezTo>
                <a:cubicBezTo>
                  <a:pt x="8604067" y="1135800"/>
                  <a:pt x="8381024" y="1105751"/>
                  <a:pt x="8242835" y="1130118"/>
                </a:cubicBezTo>
                <a:cubicBezTo>
                  <a:pt x="8104646" y="1154485"/>
                  <a:pt x="7846893" y="1065755"/>
                  <a:pt x="7651951" y="1130118"/>
                </a:cubicBezTo>
                <a:cubicBezTo>
                  <a:pt x="7457009" y="1194481"/>
                  <a:pt x="7321617" y="1128494"/>
                  <a:pt x="7173334" y="1130118"/>
                </a:cubicBezTo>
                <a:cubicBezTo>
                  <a:pt x="7025051" y="1131742"/>
                  <a:pt x="6786292" y="1078252"/>
                  <a:pt x="6470182" y="1130118"/>
                </a:cubicBezTo>
                <a:cubicBezTo>
                  <a:pt x="6154072" y="1181984"/>
                  <a:pt x="5818001" y="1078949"/>
                  <a:pt x="5654762" y="1130118"/>
                </a:cubicBezTo>
                <a:cubicBezTo>
                  <a:pt x="5491523" y="1181287"/>
                  <a:pt x="5227853" y="1069518"/>
                  <a:pt x="5063878" y="1130118"/>
                </a:cubicBezTo>
                <a:cubicBezTo>
                  <a:pt x="4899903" y="1190718"/>
                  <a:pt x="4816907" y="1087726"/>
                  <a:pt x="4585261" y="1130118"/>
                </a:cubicBezTo>
                <a:cubicBezTo>
                  <a:pt x="4353615" y="1172510"/>
                  <a:pt x="3988105" y="1126064"/>
                  <a:pt x="3769841" y="1130118"/>
                </a:cubicBezTo>
                <a:cubicBezTo>
                  <a:pt x="3551577" y="1134172"/>
                  <a:pt x="3306530" y="1051801"/>
                  <a:pt x="3066689" y="1130118"/>
                </a:cubicBezTo>
                <a:cubicBezTo>
                  <a:pt x="2826848" y="1208435"/>
                  <a:pt x="2665907" y="1097988"/>
                  <a:pt x="2363537" y="1130118"/>
                </a:cubicBezTo>
                <a:cubicBezTo>
                  <a:pt x="2061167" y="1162248"/>
                  <a:pt x="2091945" y="1098338"/>
                  <a:pt x="1997189" y="1130118"/>
                </a:cubicBezTo>
                <a:cubicBezTo>
                  <a:pt x="1902433" y="1161898"/>
                  <a:pt x="1436607" y="1066530"/>
                  <a:pt x="1181768" y="1130118"/>
                </a:cubicBezTo>
                <a:cubicBezTo>
                  <a:pt x="926929" y="1193706"/>
                  <a:pt x="389532" y="1007880"/>
                  <a:pt x="0" y="1130118"/>
                </a:cubicBezTo>
                <a:cubicBezTo>
                  <a:pt x="-10968" y="996045"/>
                  <a:pt x="37134" y="838968"/>
                  <a:pt x="0" y="576360"/>
                </a:cubicBezTo>
                <a:cubicBezTo>
                  <a:pt x="-37134" y="313752"/>
                  <a:pt x="15920" y="267281"/>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b="1" dirty="0">
                <a:latin typeface="Century Gothic" panose="020B0502020202020204" pitchFamily="34" charset="0"/>
              </a:rPr>
              <a:t>Occupational wellness</a:t>
            </a:r>
            <a:r>
              <a:rPr lang="en-US" sz="2400" dirty="0">
                <a:latin typeface="Century Gothic" panose="020B0502020202020204" pitchFamily="34" charset="0"/>
              </a:rPr>
              <a:t>-participating in activities that provide meaning and purpose, including employment and school. </a:t>
            </a:r>
          </a:p>
        </p:txBody>
      </p:sp>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4927600" cy="707886"/>
          </a:xfrm>
          <a:prstGeom prst="rect">
            <a:avLst/>
          </a:prstGeom>
          <a:noFill/>
        </p:spPr>
        <p:txBody>
          <a:bodyPr wrap="square" rtlCol="0">
            <a:spAutoFit/>
          </a:bodyPr>
          <a:lstStyle/>
          <a:p>
            <a:r>
              <a:rPr lang="en-US" sz="4000" b="1" dirty="0">
                <a:latin typeface="Century Gothic" panose="020B0502020202020204" pitchFamily="34" charset="0"/>
              </a:rPr>
              <a:t>Definition</a:t>
            </a:r>
          </a:p>
        </p:txBody>
      </p:sp>
      <p:pic>
        <p:nvPicPr>
          <p:cNvPr id="5" name="Picture 4" descr="School students in chemistry class">
            <a:extLst>
              <a:ext uri="{FF2B5EF4-FFF2-40B4-BE49-F238E27FC236}">
                <a16:creationId xmlns:a16="http://schemas.microsoft.com/office/drawing/2014/main" id="{8126F311-3F11-244E-979E-246D4FF69ACD}"/>
              </a:ext>
            </a:extLst>
          </p:cNvPr>
          <p:cNvPicPr>
            <a:picLocks noChangeAspect="1"/>
          </p:cNvPicPr>
          <p:nvPr/>
        </p:nvPicPr>
        <p:blipFill>
          <a:blip r:embed="rId2"/>
          <a:srcRect/>
          <a:stretch/>
        </p:blipFill>
        <p:spPr>
          <a:xfrm>
            <a:off x="6883401" y="3089013"/>
            <a:ext cx="4144141" cy="2760063"/>
          </a:xfrm>
          <a:prstGeom prst="rect">
            <a:avLst/>
          </a:prstGeom>
          <a:ln w="38100">
            <a:solidFill>
              <a:schemeClr val="tx1"/>
            </a:solidFill>
          </a:ln>
        </p:spPr>
      </p:pic>
      <p:sp>
        <p:nvSpPr>
          <p:cNvPr id="3" name="Cloud 2">
            <a:extLst>
              <a:ext uri="{FF2B5EF4-FFF2-40B4-BE49-F238E27FC236}">
                <a16:creationId xmlns:a16="http://schemas.microsoft.com/office/drawing/2014/main" id="{401F3807-1736-084F-B0FD-B390B8E9015E}"/>
              </a:ext>
            </a:extLst>
          </p:cNvPr>
          <p:cNvSpPr/>
          <p:nvPr/>
        </p:nvSpPr>
        <p:spPr>
          <a:xfrm rot="20078065">
            <a:off x="1076624" y="2728502"/>
            <a:ext cx="4582459" cy="4018901"/>
          </a:xfrm>
          <a:prstGeom prst="cloud">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For this module, let’s focus on school as your occupation. Just keep in mind that occupational wellness also applies to your current or future jobs or participation in groups like clubs or sports teams.</a:t>
            </a:r>
            <a:endParaRPr lang="en-US" dirty="0">
              <a:solidFill>
                <a:schemeClr val="tx1"/>
              </a:solidFill>
            </a:endParaRPr>
          </a:p>
        </p:txBody>
      </p:sp>
      <p:sp>
        <p:nvSpPr>
          <p:cNvPr id="4" name="Oval 3">
            <a:extLst>
              <a:ext uri="{FF2B5EF4-FFF2-40B4-BE49-F238E27FC236}">
                <a16:creationId xmlns:a16="http://schemas.microsoft.com/office/drawing/2014/main" id="{CE5FE0AE-AABC-444A-B6BC-9F70C664C12F}"/>
              </a:ext>
            </a:extLst>
          </p:cNvPr>
          <p:cNvSpPr/>
          <p:nvPr/>
        </p:nvSpPr>
        <p:spPr>
          <a:xfrm>
            <a:off x="672353" y="5849076"/>
            <a:ext cx="833718" cy="766877"/>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331E361-D1CD-124C-A4F6-F8395FAE5163}"/>
              </a:ext>
            </a:extLst>
          </p:cNvPr>
          <p:cNvSpPr/>
          <p:nvPr/>
        </p:nvSpPr>
        <p:spPr>
          <a:xfrm>
            <a:off x="201010" y="6259408"/>
            <a:ext cx="471343" cy="433554"/>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254566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4927600" cy="707886"/>
          </a:xfrm>
          <a:prstGeom prst="rect">
            <a:avLst/>
          </a:prstGeom>
          <a:noFill/>
        </p:spPr>
        <p:txBody>
          <a:bodyPr wrap="square" rtlCol="0">
            <a:spAutoFit/>
          </a:bodyPr>
          <a:lstStyle/>
          <a:p>
            <a:r>
              <a:rPr lang="en-US" sz="4000" b="1" dirty="0">
                <a:latin typeface="Century Gothic" panose="020B0502020202020204" pitchFamily="34" charset="0"/>
              </a:rPr>
              <a:t>Definition</a:t>
            </a:r>
          </a:p>
        </p:txBody>
      </p:sp>
      <p:sp>
        <p:nvSpPr>
          <p:cNvPr id="2" name="Rounded Rectangle 1">
            <a:extLst>
              <a:ext uri="{FF2B5EF4-FFF2-40B4-BE49-F238E27FC236}">
                <a16:creationId xmlns:a16="http://schemas.microsoft.com/office/drawing/2014/main" id="{1CACAF43-1409-0B47-8D5D-47FDB39DA339}"/>
              </a:ext>
            </a:extLst>
          </p:cNvPr>
          <p:cNvSpPr/>
          <p:nvPr/>
        </p:nvSpPr>
        <p:spPr>
          <a:xfrm>
            <a:off x="4219903" y="3429000"/>
            <a:ext cx="3752193" cy="1143000"/>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entury Gothic" panose="020B0502020202020204" pitchFamily="34" charset="0"/>
              </a:rPr>
              <a:t>Occupational Wellness </a:t>
            </a:r>
          </a:p>
        </p:txBody>
      </p:sp>
      <p:sp>
        <p:nvSpPr>
          <p:cNvPr id="7" name="Rounded Rectangle 6">
            <a:extLst>
              <a:ext uri="{FF2B5EF4-FFF2-40B4-BE49-F238E27FC236}">
                <a16:creationId xmlns:a16="http://schemas.microsoft.com/office/drawing/2014/main" id="{8BDB0467-D1B3-8140-ADCC-ECA92657C705}"/>
              </a:ext>
            </a:extLst>
          </p:cNvPr>
          <p:cNvSpPr/>
          <p:nvPr/>
        </p:nvSpPr>
        <p:spPr>
          <a:xfrm>
            <a:off x="4845266" y="5220391"/>
            <a:ext cx="2926080" cy="1143000"/>
          </a:xfrm>
          <a:prstGeom prst="roundRect">
            <a:avLst/>
          </a:prstGeom>
          <a:solidFill>
            <a:schemeClr val="accent2">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Balance </a:t>
            </a:r>
          </a:p>
        </p:txBody>
      </p:sp>
      <p:sp>
        <p:nvSpPr>
          <p:cNvPr id="9" name="Rounded Rectangle 8">
            <a:extLst>
              <a:ext uri="{FF2B5EF4-FFF2-40B4-BE49-F238E27FC236}">
                <a16:creationId xmlns:a16="http://schemas.microsoft.com/office/drawing/2014/main" id="{EFA668A2-4378-C844-A4F8-2A47ECFB052F}"/>
              </a:ext>
            </a:extLst>
          </p:cNvPr>
          <p:cNvSpPr/>
          <p:nvPr/>
        </p:nvSpPr>
        <p:spPr>
          <a:xfrm>
            <a:off x="1718437" y="5244294"/>
            <a:ext cx="2926080" cy="1143000"/>
          </a:xfrm>
          <a:prstGeom prst="roundRect">
            <a:avLst/>
          </a:prstGeom>
          <a:solidFill>
            <a:schemeClr val="accent5">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School Relationships </a:t>
            </a:r>
          </a:p>
        </p:txBody>
      </p:sp>
      <p:sp>
        <p:nvSpPr>
          <p:cNvPr id="11" name="Rounded Rectangle 10">
            <a:extLst>
              <a:ext uri="{FF2B5EF4-FFF2-40B4-BE49-F238E27FC236}">
                <a16:creationId xmlns:a16="http://schemas.microsoft.com/office/drawing/2014/main" id="{D607DF66-3B08-5842-BC0F-5A05DBA85A91}"/>
              </a:ext>
            </a:extLst>
          </p:cNvPr>
          <p:cNvSpPr/>
          <p:nvPr/>
        </p:nvSpPr>
        <p:spPr>
          <a:xfrm>
            <a:off x="7972095" y="5244294"/>
            <a:ext cx="2926080" cy="1143000"/>
          </a:xfrm>
          <a:prstGeom prst="roundRect">
            <a:avLst/>
          </a:prstGeom>
          <a:solidFill>
            <a:schemeClr val="accent6">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Accomplishment</a:t>
            </a:r>
          </a:p>
        </p:txBody>
      </p:sp>
      <p:cxnSp>
        <p:nvCxnSpPr>
          <p:cNvPr id="4" name="Straight Arrow Connector 3">
            <a:extLst>
              <a:ext uri="{FF2B5EF4-FFF2-40B4-BE49-F238E27FC236}">
                <a16:creationId xmlns:a16="http://schemas.microsoft.com/office/drawing/2014/main" id="{9D48E5E1-D578-754E-805D-2C13A3CFD712}"/>
              </a:ext>
            </a:extLst>
          </p:cNvPr>
          <p:cNvCxnSpPr>
            <a:cxnSpLocks/>
            <a:stCxn id="2" idx="1"/>
            <a:endCxn id="9" idx="0"/>
          </p:cNvCxnSpPr>
          <p:nvPr/>
        </p:nvCxnSpPr>
        <p:spPr>
          <a:xfrm flipH="1">
            <a:off x="3181477" y="4000500"/>
            <a:ext cx="1038426" cy="1243794"/>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20550B6-5498-7F4F-A9FE-61B7B13F271E}"/>
              </a:ext>
            </a:extLst>
          </p:cNvPr>
          <p:cNvCxnSpPr>
            <a:cxnSpLocks/>
            <a:endCxn id="11" idx="0"/>
          </p:cNvCxnSpPr>
          <p:nvPr/>
        </p:nvCxnSpPr>
        <p:spPr>
          <a:xfrm>
            <a:off x="7972094" y="4000500"/>
            <a:ext cx="1463041" cy="1243794"/>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8B56FF7-9456-174C-AF26-D6498C0D1E62}"/>
              </a:ext>
            </a:extLst>
          </p:cNvPr>
          <p:cNvCxnSpPr>
            <a:cxnSpLocks/>
            <a:stCxn id="2" idx="2"/>
          </p:cNvCxnSpPr>
          <p:nvPr/>
        </p:nvCxnSpPr>
        <p:spPr>
          <a:xfrm>
            <a:off x="6096000" y="4572000"/>
            <a:ext cx="0" cy="672294"/>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51BEF27-736B-5440-B326-82C0645C5C75}"/>
              </a:ext>
            </a:extLst>
          </p:cNvPr>
          <p:cNvSpPr txBox="1"/>
          <p:nvPr/>
        </p:nvSpPr>
        <p:spPr>
          <a:xfrm>
            <a:off x="381000" y="1258838"/>
            <a:ext cx="11226800" cy="1684115"/>
          </a:xfrm>
          <a:custGeom>
            <a:avLst/>
            <a:gdLst>
              <a:gd name="connsiteX0" fmla="*/ 0 w 11226800"/>
              <a:gd name="connsiteY0" fmla="*/ 0 h 1684115"/>
              <a:gd name="connsiteX1" fmla="*/ 590884 w 11226800"/>
              <a:gd name="connsiteY1" fmla="*/ 0 h 1684115"/>
              <a:gd name="connsiteX2" fmla="*/ 1406304 w 11226800"/>
              <a:gd name="connsiteY2" fmla="*/ 0 h 1684115"/>
              <a:gd name="connsiteX3" fmla="*/ 1772653 w 11226800"/>
              <a:gd name="connsiteY3" fmla="*/ 0 h 1684115"/>
              <a:gd name="connsiteX4" fmla="*/ 2251269 w 11226800"/>
              <a:gd name="connsiteY4" fmla="*/ 0 h 1684115"/>
              <a:gd name="connsiteX5" fmla="*/ 2842153 w 11226800"/>
              <a:gd name="connsiteY5" fmla="*/ 0 h 1684115"/>
              <a:gd name="connsiteX6" fmla="*/ 3545305 w 11226800"/>
              <a:gd name="connsiteY6" fmla="*/ 0 h 1684115"/>
              <a:gd name="connsiteX7" fmla="*/ 4248457 w 11226800"/>
              <a:gd name="connsiteY7" fmla="*/ 0 h 1684115"/>
              <a:gd name="connsiteX8" fmla="*/ 4502538 w 11226800"/>
              <a:gd name="connsiteY8" fmla="*/ 0 h 1684115"/>
              <a:gd name="connsiteX9" fmla="*/ 4981154 w 11226800"/>
              <a:gd name="connsiteY9" fmla="*/ 0 h 1684115"/>
              <a:gd name="connsiteX10" fmla="*/ 5684306 w 11226800"/>
              <a:gd name="connsiteY10" fmla="*/ 0 h 1684115"/>
              <a:gd name="connsiteX11" fmla="*/ 6499726 w 11226800"/>
              <a:gd name="connsiteY11" fmla="*/ 0 h 1684115"/>
              <a:gd name="connsiteX12" fmla="*/ 7315147 w 11226800"/>
              <a:gd name="connsiteY12" fmla="*/ 0 h 1684115"/>
              <a:gd name="connsiteX13" fmla="*/ 7681495 w 11226800"/>
              <a:gd name="connsiteY13" fmla="*/ 0 h 1684115"/>
              <a:gd name="connsiteX14" fmla="*/ 7935575 w 11226800"/>
              <a:gd name="connsiteY14" fmla="*/ 0 h 1684115"/>
              <a:gd name="connsiteX15" fmla="*/ 8301923 w 11226800"/>
              <a:gd name="connsiteY15" fmla="*/ 0 h 1684115"/>
              <a:gd name="connsiteX16" fmla="*/ 8892807 w 11226800"/>
              <a:gd name="connsiteY16" fmla="*/ 0 h 1684115"/>
              <a:gd name="connsiteX17" fmla="*/ 9483692 w 11226800"/>
              <a:gd name="connsiteY17" fmla="*/ 0 h 1684115"/>
              <a:gd name="connsiteX18" fmla="*/ 9737772 w 11226800"/>
              <a:gd name="connsiteY18" fmla="*/ 0 h 1684115"/>
              <a:gd name="connsiteX19" fmla="*/ 10216388 w 11226800"/>
              <a:gd name="connsiteY19" fmla="*/ 0 h 1684115"/>
              <a:gd name="connsiteX20" fmla="*/ 11226800 w 11226800"/>
              <a:gd name="connsiteY20" fmla="*/ 0 h 1684115"/>
              <a:gd name="connsiteX21" fmla="*/ 11226800 w 11226800"/>
              <a:gd name="connsiteY21" fmla="*/ 544531 h 1684115"/>
              <a:gd name="connsiteX22" fmla="*/ 11226800 w 11226800"/>
              <a:gd name="connsiteY22" fmla="*/ 1105902 h 1684115"/>
              <a:gd name="connsiteX23" fmla="*/ 11226800 w 11226800"/>
              <a:gd name="connsiteY23" fmla="*/ 1684115 h 1684115"/>
              <a:gd name="connsiteX24" fmla="*/ 10972720 w 11226800"/>
              <a:gd name="connsiteY24" fmla="*/ 1684115 h 1684115"/>
              <a:gd name="connsiteX25" fmla="*/ 10718640 w 11226800"/>
              <a:gd name="connsiteY25" fmla="*/ 1684115 h 1684115"/>
              <a:gd name="connsiteX26" fmla="*/ 9903219 w 11226800"/>
              <a:gd name="connsiteY26" fmla="*/ 1684115 h 1684115"/>
              <a:gd name="connsiteX27" fmla="*/ 9536871 w 11226800"/>
              <a:gd name="connsiteY27" fmla="*/ 1684115 h 1684115"/>
              <a:gd name="connsiteX28" fmla="*/ 9170523 w 11226800"/>
              <a:gd name="connsiteY28" fmla="*/ 1684115 h 1684115"/>
              <a:gd name="connsiteX29" fmla="*/ 8579639 w 11226800"/>
              <a:gd name="connsiteY29" fmla="*/ 1684115 h 1684115"/>
              <a:gd name="connsiteX30" fmla="*/ 8213291 w 11226800"/>
              <a:gd name="connsiteY30" fmla="*/ 1684115 h 1684115"/>
              <a:gd name="connsiteX31" fmla="*/ 7846942 w 11226800"/>
              <a:gd name="connsiteY31" fmla="*/ 1684115 h 1684115"/>
              <a:gd name="connsiteX32" fmla="*/ 7031522 w 11226800"/>
              <a:gd name="connsiteY32" fmla="*/ 1684115 h 1684115"/>
              <a:gd name="connsiteX33" fmla="*/ 6440638 w 11226800"/>
              <a:gd name="connsiteY33" fmla="*/ 1684115 h 1684115"/>
              <a:gd name="connsiteX34" fmla="*/ 6186558 w 11226800"/>
              <a:gd name="connsiteY34" fmla="*/ 1684115 h 1684115"/>
              <a:gd name="connsiteX35" fmla="*/ 5820209 w 11226800"/>
              <a:gd name="connsiteY35" fmla="*/ 1684115 h 1684115"/>
              <a:gd name="connsiteX36" fmla="*/ 5117057 w 11226800"/>
              <a:gd name="connsiteY36" fmla="*/ 1684115 h 1684115"/>
              <a:gd name="connsiteX37" fmla="*/ 4750709 w 11226800"/>
              <a:gd name="connsiteY37" fmla="*/ 1684115 h 1684115"/>
              <a:gd name="connsiteX38" fmla="*/ 4047557 w 11226800"/>
              <a:gd name="connsiteY38" fmla="*/ 1684115 h 1684115"/>
              <a:gd name="connsiteX39" fmla="*/ 3793477 w 11226800"/>
              <a:gd name="connsiteY39" fmla="*/ 1684115 h 1684115"/>
              <a:gd name="connsiteX40" fmla="*/ 3202592 w 11226800"/>
              <a:gd name="connsiteY40" fmla="*/ 1684115 h 1684115"/>
              <a:gd name="connsiteX41" fmla="*/ 2723976 w 11226800"/>
              <a:gd name="connsiteY41" fmla="*/ 1684115 h 1684115"/>
              <a:gd name="connsiteX42" fmla="*/ 2133092 w 11226800"/>
              <a:gd name="connsiteY42" fmla="*/ 1684115 h 1684115"/>
              <a:gd name="connsiteX43" fmla="*/ 1542208 w 11226800"/>
              <a:gd name="connsiteY43" fmla="*/ 1684115 h 1684115"/>
              <a:gd name="connsiteX44" fmla="*/ 951324 w 11226800"/>
              <a:gd name="connsiteY44" fmla="*/ 1684115 h 1684115"/>
              <a:gd name="connsiteX45" fmla="*/ 0 w 11226800"/>
              <a:gd name="connsiteY45" fmla="*/ 1684115 h 1684115"/>
              <a:gd name="connsiteX46" fmla="*/ 0 w 11226800"/>
              <a:gd name="connsiteY46" fmla="*/ 1173267 h 1684115"/>
              <a:gd name="connsiteX47" fmla="*/ 0 w 11226800"/>
              <a:gd name="connsiteY47" fmla="*/ 645577 h 1684115"/>
              <a:gd name="connsiteX48" fmla="*/ 0 w 11226800"/>
              <a:gd name="connsiteY48" fmla="*/ 0 h 1684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226800" h="1684115" fill="none" extrusionOk="0">
                <a:moveTo>
                  <a:pt x="0" y="0"/>
                </a:moveTo>
                <a:cubicBezTo>
                  <a:pt x="224714" y="-35093"/>
                  <a:pt x="411160" y="21338"/>
                  <a:pt x="590884" y="0"/>
                </a:cubicBezTo>
                <a:cubicBezTo>
                  <a:pt x="770608" y="-21338"/>
                  <a:pt x="1074060" y="68246"/>
                  <a:pt x="1406304" y="0"/>
                </a:cubicBezTo>
                <a:cubicBezTo>
                  <a:pt x="1738548" y="-68246"/>
                  <a:pt x="1686584" y="32691"/>
                  <a:pt x="1772653" y="0"/>
                </a:cubicBezTo>
                <a:cubicBezTo>
                  <a:pt x="1858722" y="-32691"/>
                  <a:pt x="2061596" y="27800"/>
                  <a:pt x="2251269" y="0"/>
                </a:cubicBezTo>
                <a:cubicBezTo>
                  <a:pt x="2440942" y="-27800"/>
                  <a:pt x="2672257" y="57345"/>
                  <a:pt x="2842153" y="0"/>
                </a:cubicBezTo>
                <a:cubicBezTo>
                  <a:pt x="3012049" y="-57345"/>
                  <a:pt x="3230665" y="941"/>
                  <a:pt x="3545305" y="0"/>
                </a:cubicBezTo>
                <a:cubicBezTo>
                  <a:pt x="3859945" y="-941"/>
                  <a:pt x="4019512" y="41252"/>
                  <a:pt x="4248457" y="0"/>
                </a:cubicBezTo>
                <a:cubicBezTo>
                  <a:pt x="4477402" y="-41252"/>
                  <a:pt x="4395610" y="5633"/>
                  <a:pt x="4502538" y="0"/>
                </a:cubicBezTo>
                <a:cubicBezTo>
                  <a:pt x="4609466" y="-5633"/>
                  <a:pt x="4808762" y="18567"/>
                  <a:pt x="4981154" y="0"/>
                </a:cubicBezTo>
                <a:cubicBezTo>
                  <a:pt x="5153546" y="-18567"/>
                  <a:pt x="5515778" y="53448"/>
                  <a:pt x="5684306" y="0"/>
                </a:cubicBezTo>
                <a:cubicBezTo>
                  <a:pt x="5852834" y="-53448"/>
                  <a:pt x="6232444" y="51256"/>
                  <a:pt x="6499726" y="0"/>
                </a:cubicBezTo>
                <a:cubicBezTo>
                  <a:pt x="6767008" y="-51256"/>
                  <a:pt x="7058292" y="53979"/>
                  <a:pt x="7315147" y="0"/>
                </a:cubicBezTo>
                <a:cubicBezTo>
                  <a:pt x="7572002" y="-53979"/>
                  <a:pt x="7503119" y="34417"/>
                  <a:pt x="7681495" y="0"/>
                </a:cubicBezTo>
                <a:cubicBezTo>
                  <a:pt x="7859871" y="-34417"/>
                  <a:pt x="7877755" y="4123"/>
                  <a:pt x="7935575" y="0"/>
                </a:cubicBezTo>
                <a:cubicBezTo>
                  <a:pt x="7993395" y="-4123"/>
                  <a:pt x="8128832" y="3781"/>
                  <a:pt x="8301923" y="0"/>
                </a:cubicBezTo>
                <a:cubicBezTo>
                  <a:pt x="8475014" y="-3781"/>
                  <a:pt x="8733880" y="12399"/>
                  <a:pt x="8892807" y="0"/>
                </a:cubicBezTo>
                <a:cubicBezTo>
                  <a:pt x="9051734" y="-12399"/>
                  <a:pt x="9246635" y="3010"/>
                  <a:pt x="9483692" y="0"/>
                </a:cubicBezTo>
                <a:cubicBezTo>
                  <a:pt x="9720749" y="-3010"/>
                  <a:pt x="9614857" y="20532"/>
                  <a:pt x="9737772" y="0"/>
                </a:cubicBezTo>
                <a:cubicBezTo>
                  <a:pt x="9860687" y="-20532"/>
                  <a:pt x="10084284" y="3455"/>
                  <a:pt x="10216388" y="0"/>
                </a:cubicBezTo>
                <a:cubicBezTo>
                  <a:pt x="10348492" y="-3455"/>
                  <a:pt x="10789723" y="63680"/>
                  <a:pt x="11226800" y="0"/>
                </a:cubicBezTo>
                <a:cubicBezTo>
                  <a:pt x="11231424" y="227988"/>
                  <a:pt x="11174799" y="314787"/>
                  <a:pt x="11226800" y="544531"/>
                </a:cubicBezTo>
                <a:cubicBezTo>
                  <a:pt x="11278801" y="774275"/>
                  <a:pt x="11168703" y="836301"/>
                  <a:pt x="11226800" y="1105902"/>
                </a:cubicBezTo>
                <a:cubicBezTo>
                  <a:pt x="11284897" y="1375503"/>
                  <a:pt x="11180702" y="1434303"/>
                  <a:pt x="11226800" y="1684115"/>
                </a:cubicBezTo>
                <a:cubicBezTo>
                  <a:pt x="11159230" y="1685927"/>
                  <a:pt x="11059465" y="1681994"/>
                  <a:pt x="10972720" y="1684115"/>
                </a:cubicBezTo>
                <a:cubicBezTo>
                  <a:pt x="10885975" y="1686236"/>
                  <a:pt x="10808903" y="1670157"/>
                  <a:pt x="10718640" y="1684115"/>
                </a:cubicBezTo>
                <a:cubicBezTo>
                  <a:pt x="10628377" y="1698073"/>
                  <a:pt x="10076438" y="1614601"/>
                  <a:pt x="9903219" y="1684115"/>
                </a:cubicBezTo>
                <a:cubicBezTo>
                  <a:pt x="9730000" y="1753629"/>
                  <a:pt x="9702812" y="1664165"/>
                  <a:pt x="9536871" y="1684115"/>
                </a:cubicBezTo>
                <a:cubicBezTo>
                  <a:pt x="9370930" y="1704065"/>
                  <a:pt x="9298621" y="1665253"/>
                  <a:pt x="9170523" y="1684115"/>
                </a:cubicBezTo>
                <a:cubicBezTo>
                  <a:pt x="9042425" y="1702977"/>
                  <a:pt x="8823831" y="1623755"/>
                  <a:pt x="8579639" y="1684115"/>
                </a:cubicBezTo>
                <a:cubicBezTo>
                  <a:pt x="8335447" y="1744475"/>
                  <a:pt x="8340404" y="1664964"/>
                  <a:pt x="8213291" y="1684115"/>
                </a:cubicBezTo>
                <a:cubicBezTo>
                  <a:pt x="8086178" y="1703266"/>
                  <a:pt x="8024125" y="1645047"/>
                  <a:pt x="7846942" y="1684115"/>
                </a:cubicBezTo>
                <a:cubicBezTo>
                  <a:pt x="7669759" y="1723183"/>
                  <a:pt x="7237185" y="1662840"/>
                  <a:pt x="7031522" y="1684115"/>
                </a:cubicBezTo>
                <a:cubicBezTo>
                  <a:pt x="6825859" y="1705390"/>
                  <a:pt x="6665703" y="1640403"/>
                  <a:pt x="6440638" y="1684115"/>
                </a:cubicBezTo>
                <a:cubicBezTo>
                  <a:pt x="6215573" y="1727827"/>
                  <a:pt x="6289732" y="1667898"/>
                  <a:pt x="6186558" y="1684115"/>
                </a:cubicBezTo>
                <a:cubicBezTo>
                  <a:pt x="6083384" y="1700332"/>
                  <a:pt x="5910835" y="1671340"/>
                  <a:pt x="5820209" y="1684115"/>
                </a:cubicBezTo>
                <a:cubicBezTo>
                  <a:pt x="5729583" y="1696890"/>
                  <a:pt x="5322641" y="1612698"/>
                  <a:pt x="5117057" y="1684115"/>
                </a:cubicBezTo>
                <a:cubicBezTo>
                  <a:pt x="4911473" y="1755532"/>
                  <a:pt x="4847055" y="1663753"/>
                  <a:pt x="4750709" y="1684115"/>
                </a:cubicBezTo>
                <a:cubicBezTo>
                  <a:pt x="4654363" y="1704477"/>
                  <a:pt x="4354489" y="1670745"/>
                  <a:pt x="4047557" y="1684115"/>
                </a:cubicBezTo>
                <a:cubicBezTo>
                  <a:pt x="3740625" y="1697485"/>
                  <a:pt x="3888534" y="1667368"/>
                  <a:pt x="3793477" y="1684115"/>
                </a:cubicBezTo>
                <a:cubicBezTo>
                  <a:pt x="3698420" y="1700862"/>
                  <a:pt x="3419646" y="1658017"/>
                  <a:pt x="3202592" y="1684115"/>
                </a:cubicBezTo>
                <a:cubicBezTo>
                  <a:pt x="2985538" y="1710213"/>
                  <a:pt x="2890770" y="1654147"/>
                  <a:pt x="2723976" y="1684115"/>
                </a:cubicBezTo>
                <a:cubicBezTo>
                  <a:pt x="2557182" y="1714083"/>
                  <a:pt x="2319179" y="1634321"/>
                  <a:pt x="2133092" y="1684115"/>
                </a:cubicBezTo>
                <a:cubicBezTo>
                  <a:pt x="1947005" y="1733909"/>
                  <a:pt x="1676486" y="1639964"/>
                  <a:pt x="1542208" y="1684115"/>
                </a:cubicBezTo>
                <a:cubicBezTo>
                  <a:pt x="1407930" y="1728266"/>
                  <a:pt x="1131161" y="1679505"/>
                  <a:pt x="951324" y="1684115"/>
                </a:cubicBezTo>
                <a:cubicBezTo>
                  <a:pt x="771487" y="1688725"/>
                  <a:pt x="244652" y="1654155"/>
                  <a:pt x="0" y="1684115"/>
                </a:cubicBezTo>
                <a:cubicBezTo>
                  <a:pt x="-36415" y="1549037"/>
                  <a:pt x="4071" y="1291202"/>
                  <a:pt x="0" y="1173267"/>
                </a:cubicBezTo>
                <a:cubicBezTo>
                  <a:pt x="-4071" y="1055332"/>
                  <a:pt x="47769" y="769258"/>
                  <a:pt x="0" y="645577"/>
                </a:cubicBezTo>
                <a:cubicBezTo>
                  <a:pt x="-47769" y="521896"/>
                  <a:pt x="69005" y="257271"/>
                  <a:pt x="0" y="0"/>
                </a:cubicBezTo>
                <a:close/>
              </a:path>
              <a:path w="11226800" h="1684115"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48724" y="239364"/>
                  <a:pt x="11212277" y="297904"/>
                  <a:pt x="11226800" y="510848"/>
                </a:cubicBezTo>
                <a:cubicBezTo>
                  <a:pt x="11241323" y="723792"/>
                  <a:pt x="11214632" y="883341"/>
                  <a:pt x="11226800" y="1089061"/>
                </a:cubicBezTo>
                <a:cubicBezTo>
                  <a:pt x="11238968" y="1294781"/>
                  <a:pt x="11158778" y="1392884"/>
                  <a:pt x="11226800" y="1684115"/>
                </a:cubicBezTo>
                <a:cubicBezTo>
                  <a:pt x="10988881" y="1698098"/>
                  <a:pt x="10927899" y="1654427"/>
                  <a:pt x="10635916" y="1684115"/>
                </a:cubicBezTo>
                <a:cubicBezTo>
                  <a:pt x="10343933" y="1713803"/>
                  <a:pt x="10078959" y="1604636"/>
                  <a:pt x="9820496" y="1684115"/>
                </a:cubicBezTo>
                <a:cubicBezTo>
                  <a:pt x="9562033" y="1763594"/>
                  <a:pt x="9640695" y="1681141"/>
                  <a:pt x="9566415" y="1684115"/>
                </a:cubicBezTo>
                <a:cubicBezTo>
                  <a:pt x="9492135" y="1687089"/>
                  <a:pt x="9429719" y="1678433"/>
                  <a:pt x="9312335" y="1684115"/>
                </a:cubicBezTo>
                <a:cubicBezTo>
                  <a:pt x="9194951" y="1689797"/>
                  <a:pt x="8971908" y="1659748"/>
                  <a:pt x="8833719" y="1684115"/>
                </a:cubicBezTo>
                <a:cubicBezTo>
                  <a:pt x="8695530" y="1708482"/>
                  <a:pt x="8437777" y="1619752"/>
                  <a:pt x="8242835" y="1684115"/>
                </a:cubicBezTo>
                <a:cubicBezTo>
                  <a:pt x="8047893" y="1748478"/>
                  <a:pt x="7910564" y="1678174"/>
                  <a:pt x="7764219" y="1684115"/>
                </a:cubicBezTo>
                <a:cubicBezTo>
                  <a:pt x="7617874" y="1690056"/>
                  <a:pt x="7377521" y="1637851"/>
                  <a:pt x="7061066" y="1684115"/>
                </a:cubicBezTo>
                <a:cubicBezTo>
                  <a:pt x="6744611" y="1730379"/>
                  <a:pt x="6408885" y="1632946"/>
                  <a:pt x="6245646" y="1684115"/>
                </a:cubicBezTo>
                <a:cubicBezTo>
                  <a:pt x="6082407" y="1735284"/>
                  <a:pt x="5818737" y="1623515"/>
                  <a:pt x="5654762" y="1684115"/>
                </a:cubicBezTo>
                <a:cubicBezTo>
                  <a:pt x="5490787" y="1744715"/>
                  <a:pt x="5405162" y="1636150"/>
                  <a:pt x="5176146" y="1684115"/>
                </a:cubicBezTo>
                <a:cubicBezTo>
                  <a:pt x="4947130" y="1732080"/>
                  <a:pt x="4583004" y="1680386"/>
                  <a:pt x="4360725" y="1684115"/>
                </a:cubicBezTo>
                <a:cubicBezTo>
                  <a:pt x="4138446" y="1687844"/>
                  <a:pt x="3897414" y="1605798"/>
                  <a:pt x="3657573" y="1684115"/>
                </a:cubicBezTo>
                <a:cubicBezTo>
                  <a:pt x="3417732" y="1762432"/>
                  <a:pt x="3256791" y="1651985"/>
                  <a:pt x="2954421" y="1684115"/>
                </a:cubicBezTo>
                <a:cubicBezTo>
                  <a:pt x="2652051" y="1716245"/>
                  <a:pt x="2682829" y="1652335"/>
                  <a:pt x="2588073" y="1684115"/>
                </a:cubicBezTo>
                <a:cubicBezTo>
                  <a:pt x="2493317" y="1715895"/>
                  <a:pt x="2022744" y="1617936"/>
                  <a:pt x="1772653" y="1684115"/>
                </a:cubicBezTo>
                <a:cubicBezTo>
                  <a:pt x="1522562" y="1750294"/>
                  <a:pt x="1315991" y="1634048"/>
                  <a:pt x="1069500" y="1684115"/>
                </a:cubicBezTo>
                <a:cubicBezTo>
                  <a:pt x="823009" y="1734182"/>
                  <a:pt x="799385" y="1677966"/>
                  <a:pt x="590884" y="1684115"/>
                </a:cubicBezTo>
                <a:cubicBezTo>
                  <a:pt x="382383" y="1690264"/>
                  <a:pt x="175433" y="1666369"/>
                  <a:pt x="0" y="1684115"/>
                </a:cubicBezTo>
                <a:cubicBezTo>
                  <a:pt x="-45296" y="1394510"/>
                  <a:pt x="70991" y="1381558"/>
                  <a:pt x="0" y="1089061"/>
                </a:cubicBezTo>
                <a:cubicBezTo>
                  <a:pt x="-70991" y="796564"/>
                  <a:pt x="49672" y="702100"/>
                  <a:pt x="0" y="578213"/>
                </a:cubicBezTo>
                <a:cubicBezTo>
                  <a:pt x="-49672" y="454326"/>
                  <a:pt x="62637" y="220328"/>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Take a look at these key factors that contribute to your occupational wellness. Then move on to the next slide for a little bit more detail on each one. </a:t>
            </a:r>
          </a:p>
        </p:txBody>
      </p:sp>
    </p:spTree>
    <p:extLst>
      <p:ext uri="{BB962C8B-B14F-4D97-AF65-F5344CB8AC3E}">
        <p14:creationId xmlns:p14="http://schemas.microsoft.com/office/powerpoint/2010/main" val="11275108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EFA668A2-4378-C844-A4F8-2A47ECFB052F}"/>
              </a:ext>
            </a:extLst>
          </p:cNvPr>
          <p:cNvSpPr/>
          <p:nvPr/>
        </p:nvSpPr>
        <p:spPr>
          <a:xfrm>
            <a:off x="499239" y="396142"/>
            <a:ext cx="3752193" cy="1143000"/>
          </a:xfrm>
          <a:prstGeom prst="roundRect">
            <a:avLst/>
          </a:prstGeom>
          <a:solidFill>
            <a:schemeClr val="accent5">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School Relationships </a:t>
            </a:r>
          </a:p>
        </p:txBody>
      </p:sp>
      <p:sp>
        <p:nvSpPr>
          <p:cNvPr id="2" name="TextBox 1">
            <a:extLst>
              <a:ext uri="{FF2B5EF4-FFF2-40B4-BE49-F238E27FC236}">
                <a16:creationId xmlns:a16="http://schemas.microsoft.com/office/drawing/2014/main" id="{D6C55442-F8AA-D94E-A4AA-A8187607FBED}"/>
              </a:ext>
            </a:extLst>
          </p:cNvPr>
          <p:cNvSpPr txBox="1"/>
          <p:nvPr/>
        </p:nvSpPr>
        <p:spPr>
          <a:xfrm>
            <a:off x="4446495" y="396142"/>
            <a:ext cx="7246266" cy="2803781"/>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You spend a lot of time going to school and working towards big goals here. To accomplish your goals and have a good time doing it, it’s important to have good relationships with your peers, teacher, and other staff. Use these questions to start thinking about the quality of the relationships you have to people at school.</a:t>
            </a:r>
          </a:p>
        </p:txBody>
      </p:sp>
      <p:sp>
        <p:nvSpPr>
          <p:cNvPr id="3" name="Oval 2">
            <a:extLst>
              <a:ext uri="{FF2B5EF4-FFF2-40B4-BE49-F238E27FC236}">
                <a16:creationId xmlns:a16="http://schemas.microsoft.com/office/drawing/2014/main" id="{5C37C861-0FBE-E040-A2C7-C4E9272A2544}"/>
              </a:ext>
            </a:extLst>
          </p:cNvPr>
          <p:cNvSpPr/>
          <p:nvPr/>
        </p:nvSpPr>
        <p:spPr>
          <a:xfrm>
            <a:off x="4649891" y="3658078"/>
            <a:ext cx="3275974" cy="2437369"/>
          </a:xfrm>
          <a:prstGeom prst="ellipse">
            <a:avLst/>
          </a:prstGeom>
          <a:solidFill>
            <a:schemeClr val="accent1">
              <a:lumMod val="20000"/>
              <a:lumOff val="80000"/>
            </a:schemeClr>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 Do you have an open line of communication with your teachers, school counselor, or principal? </a:t>
            </a:r>
          </a:p>
        </p:txBody>
      </p:sp>
      <p:sp>
        <p:nvSpPr>
          <p:cNvPr id="5" name="Oval 4">
            <a:extLst>
              <a:ext uri="{FF2B5EF4-FFF2-40B4-BE49-F238E27FC236}">
                <a16:creationId xmlns:a16="http://schemas.microsoft.com/office/drawing/2014/main" id="{40F07903-4166-9242-B74F-36ED36ACF365}"/>
              </a:ext>
            </a:extLst>
          </p:cNvPr>
          <p:cNvSpPr/>
          <p:nvPr/>
        </p:nvSpPr>
        <p:spPr>
          <a:xfrm>
            <a:off x="8105662" y="3484088"/>
            <a:ext cx="3587099" cy="2977770"/>
          </a:xfrm>
          <a:prstGeom prst="ellipse">
            <a:avLst/>
          </a:prstGeom>
          <a:solidFill>
            <a:schemeClr val="accent1">
              <a:lumMod val="75000"/>
            </a:schemeClr>
          </a:solidFill>
          <a:ln w="38100">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Does school offer you some satisfaction and stimulation? Are you able to use your talents and knowledge here?</a:t>
            </a:r>
          </a:p>
        </p:txBody>
      </p:sp>
      <p:sp>
        <p:nvSpPr>
          <p:cNvPr id="6" name="Oval 5">
            <a:extLst>
              <a:ext uri="{FF2B5EF4-FFF2-40B4-BE49-F238E27FC236}">
                <a16:creationId xmlns:a16="http://schemas.microsoft.com/office/drawing/2014/main" id="{DE275467-81A9-7940-9F76-3E0BF6E79135}"/>
              </a:ext>
            </a:extLst>
          </p:cNvPr>
          <p:cNvSpPr/>
          <p:nvPr/>
        </p:nvSpPr>
        <p:spPr>
          <a:xfrm>
            <a:off x="1294008" y="3781947"/>
            <a:ext cx="3152487" cy="2313500"/>
          </a:xfrm>
          <a:prstGeom prst="ellipse">
            <a:avLst/>
          </a:prstGeom>
          <a:solidFill>
            <a:schemeClr val="accent2">
              <a:lumMod val="20000"/>
              <a:lumOff val="80000"/>
            </a:schemeClr>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Are you taking some classes that you find interesting or that help you work towards your goals?</a:t>
            </a:r>
          </a:p>
        </p:txBody>
      </p:sp>
    </p:spTree>
    <p:extLst>
      <p:ext uri="{BB962C8B-B14F-4D97-AF65-F5344CB8AC3E}">
        <p14:creationId xmlns:p14="http://schemas.microsoft.com/office/powerpoint/2010/main" val="2503391056"/>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40F07903-4166-9242-B74F-36ED36ACF365}"/>
              </a:ext>
            </a:extLst>
          </p:cNvPr>
          <p:cNvSpPr/>
          <p:nvPr/>
        </p:nvSpPr>
        <p:spPr>
          <a:xfrm>
            <a:off x="4781111" y="3181442"/>
            <a:ext cx="3075194" cy="2701471"/>
          </a:xfrm>
          <a:prstGeom prst="ellipse">
            <a:avLst/>
          </a:prstGeom>
          <a:solidFill>
            <a:schemeClr val="accent1">
              <a:lumMod val="75000"/>
            </a:schemeClr>
          </a:solidFill>
          <a:ln w="38100">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Are you spending time with friends, taking walks, listening to music, or doing whatever it takes to relax?</a:t>
            </a:r>
          </a:p>
        </p:txBody>
      </p:sp>
      <p:sp>
        <p:nvSpPr>
          <p:cNvPr id="4" name="Oval 3">
            <a:extLst>
              <a:ext uri="{FF2B5EF4-FFF2-40B4-BE49-F238E27FC236}">
                <a16:creationId xmlns:a16="http://schemas.microsoft.com/office/drawing/2014/main" id="{2133B87F-F42D-0144-A814-B4225E6CD01F}"/>
              </a:ext>
            </a:extLst>
          </p:cNvPr>
          <p:cNvSpPr/>
          <p:nvPr/>
        </p:nvSpPr>
        <p:spPr>
          <a:xfrm>
            <a:off x="7856305" y="4352563"/>
            <a:ext cx="2475059" cy="2125343"/>
          </a:xfrm>
          <a:prstGeom prst="ellipse">
            <a:avLst/>
          </a:prstGeom>
          <a:solidFill>
            <a:schemeClr val="accent2">
              <a:lumMod val="75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Are you thinking about how</a:t>
            </a:r>
          </a:p>
          <a:p>
            <a:pPr algn="ctr"/>
            <a:r>
              <a:rPr lang="en-US" dirty="0">
                <a:latin typeface="Century Gothic" panose="020B0502020202020204" pitchFamily="34" charset="0"/>
              </a:rPr>
              <a:t>you spend your time each day?</a:t>
            </a:r>
          </a:p>
        </p:txBody>
      </p:sp>
      <p:sp>
        <p:nvSpPr>
          <p:cNvPr id="8" name="Oval 7">
            <a:extLst>
              <a:ext uri="{FF2B5EF4-FFF2-40B4-BE49-F238E27FC236}">
                <a16:creationId xmlns:a16="http://schemas.microsoft.com/office/drawing/2014/main" id="{E4BB74E5-8548-5D4F-97BA-317609C340FC}"/>
              </a:ext>
            </a:extLst>
          </p:cNvPr>
          <p:cNvSpPr/>
          <p:nvPr/>
        </p:nvSpPr>
        <p:spPr>
          <a:xfrm>
            <a:off x="2073728" y="3504791"/>
            <a:ext cx="2110355" cy="1785666"/>
          </a:xfrm>
          <a:prstGeom prst="ellipse">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Do you schedule time for leisure?</a:t>
            </a:r>
          </a:p>
        </p:txBody>
      </p:sp>
      <p:sp>
        <p:nvSpPr>
          <p:cNvPr id="18" name="Rounded Rectangle 17">
            <a:extLst>
              <a:ext uri="{FF2B5EF4-FFF2-40B4-BE49-F238E27FC236}">
                <a16:creationId xmlns:a16="http://schemas.microsoft.com/office/drawing/2014/main" id="{5A68F840-9432-3F47-9B37-CBDC56DF7D47}"/>
              </a:ext>
            </a:extLst>
          </p:cNvPr>
          <p:cNvSpPr/>
          <p:nvPr/>
        </p:nvSpPr>
        <p:spPr>
          <a:xfrm>
            <a:off x="482910" y="396142"/>
            <a:ext cx="3752193" cy="1143000"/>
          </a:xfrm>
          <a:prstGeom prst="roundRect">
            <a:avLst/>
          </a:prstGeom>
          <a:solidFill>
            <a:schemeClr val="accent2">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Balance </a:t>
            </a:r>
          </a:p>
        </p:txBody>
      </p:sp>
      <p:sp>
        <p:nvSpPr>
          <p:cNvPr id="19" name="TextBox 18">
            <a:extLst>
              <a:ext uri="{FF2B5EF4-FFF2-40B4-BE49-F238E27FC236}">
                <a16:creationId xmlns:a16="http://schemas.microsoft.com/office/drawing/2014/main" id="{B8C807B6-FC0D-5548-967E-682AD5372E92}"/>
              </a:ext>
            </a:extLst>
          </p:cNvPr>
          <p:cNvSpPr txBox="1"/>
          <p:nvPr/>
        </p:nvSpPr>
        <p:spPr>
          <a:xfrm>
            <a:off x="4353155" y="403504"/>
            <a:ext cx="7246266" cy="2342116"/>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School is important, yes. But it’s also important to make sure you have space in your life for other things that are important to you, such as family and friends, relaxing on your own, or perhaps reading. This one is challenging-it can be hard to make time  for so many things! </a:t>
            </a:r>
          </a:p>
        </p:txBody>
      </p:sp>
    </p:spTree>
    <p:extLst>
      <p:ext uri="{BB962C8B-B14F-4D97-AF65-F5344CB8AC3E}">
        <p14:creationId xmlns:p14="http://schemas.microsoft.com/office/powerpoint/2010/main" val="3218893157"/>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EFA668A2-4378-C844-A4F8-2A47ECFB052F}"/>
              </a:ext>
            </a:extLst>
          </p:cNvPr>
          <p:cNvSpPr/>
          <p:nvPr/>
        </p:nvSpPr>
        <p:spPr>
          <a:xfrm>
            <a:off x="499239" y="396142"/>
            <a:ext cx="3752193" cy="1143000"/>
          </a:xfrm>
          <a:prstGeom prst="roundRect">
            <a:avLst/>
          </a:prstGeom>
          <a:solidFill>
            <a:schemeClr val="accent6">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Accomplishment</a:t>
            </a:r>
          </a:p>
        </p:txBody>
      </p:sp>
      <p:sp>
        <p:nvSpPr>
          <p:cNvPr id="2" name="TextBox 1">
            <a:extLst>
              <a:ext uri="{FF2B5EF4-FFF2-40B4-BE49-F238E27FC236}">
                <a16:creationId xmlns:a16="http://schemas.microsoft.com/office/drawing/2014/main" id="{D6C55442-F8AA-D94E-A4AA-A8187607FBED}"/>
              </a:ext>
            </a:extLst>
          </p:cNvPr>
          <p:cNvSpPr txBox="1"/>
          <p:nvPr/>
        </p:nvSpPr>
        <p:spPr>
          <a:xfrm>
            <a:off x="4446495" y="428800"/>
            <a:ext cx="7246266" cy="2803781"/>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Building beliefs and getting involved with people and hobbies require time. Make sure you’re giving y ourself time to think about what you like, don’t like, support, don’t support, or value. Remember that this is an ongoing process. People change, so try to check in with yourself every now and then! </a:t>
            </a:r>
          </a:p>
        </p:txBody>
      </p:sp>
      <p:sp>
        <p:nvSpPr>
          <p:cNvPr id="12" name="Oval 11">
            <a:extLst>
              <a:ext uri="{FF2B5EF4-FFF2-40B4-BE49-F238E27FC236}">
                <a16:creationId xmlns:a16="http://schemas.microsoft.com/office/drawing/2014/main" id="{76E7AC59-9A38-5046-802B-F6573D70294F}"/>
              </a:ext>
            </a:extLst>
          </p:cNvPr>
          <p:cNvSpPr/>
          <p:nvPr/>
        </p:nvSpPr>
        <p:spPr>
          <a:xfrm>
            <a:off x="4621047" y="3429000"/>
            <a:ext cx="2818497" cy="2661557"/>
          </a:xfrm>
          <a:prstGeom prst="ellipse">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Do you look forward to some of your classes, and do they give you a sense of accomplishment and pride?</a:t>
            </a:r>
          </a:p>
        </p:txBody>
      </p:sp>
      <p:sp>
        <p:nvSpPr>
          <p:cNvPr id="14" name="Oval 13">
            <a:extLst>
              <a:ext uri="{FF2B5EF4-FFF2-40B4-BE49-F238E27FC236}">
                <a16:creationId xmlns:a16="http://schemas.microsoft.com/office/drawing/2014/main" id="{1861BAF8-C2C4-714B-9AE2-4641EABF6E04}"/>
              </a:ext>
            </a:extLst>
          </p:cNvPr>
          <p:cNvSpPr/>
          <p:nvPr/>
        </p:nvSpPr>
        <p:spPr>
          <a:xfrm>
            <a:off x="7201706" y="4158991"/>
            <a:ext cx="2840365" cy="1861580"/>
          </a:xfrm>
          <a:prstGeom prst="ellipse">
            <a:avLst/>
          </a:prstGeom>
          <a:solidFill>
            <a:schemeClr val="accent4">
              <a:lumMod val="20000"/>
              <a:lumOff val="80000"/>
            </a:schemeClr>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Are you patting yourself on the back for your accomplishments?</a:t>
            </a:r>
          </a:p>
        </p:txBody>
      </p:sp>
      <p:sp>
        <p:nvSpPr>
          <p:cNvPr id="8" name="Oval 7">
            <a:extLst>
              <a:ext uri="{FF2B5EF4-FFF2-40B4-BE49-F238E27FC236}">
                <a16:creationId xmlns:a16="http://schemas.microsoft.com/office/drawing/2014/main" id="{302694EA-0107-234B-8BDB-1E60A2AA0624}"/>
              </a:ext>
            </a:extLst>
          </p:cNvPr>
          <p:cNvSpPr/>
          <p:nvPr/>
        </p:nvSpPr>
        <p:spPr>
          <a:xfrm>
            <a:off x="1235676" y="3686137"/>
            <a:ext cx="3557216" cy="2661557"/>
          </a:xfrm>
          <a:prstGeom prst="ellipse">
            <a:avLst/>
          </a:prstGeom>
          <a:solidFill>
            <a:schemeClr val="accent2">
              <a:lumMod val="20000"/>
              <a:lumOff val="80000"/>
            </a:schemeClr>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Are you looking forward to having a career in the future that you think will give you a sense of accomplishment and pride?</a:t>
            </a:r>
          </a:p>
        </p:txBody>
      </p:sp>
    </p:spTree>
    <p:extLst>
      <p:ext uri="{BB962C8B-B14F-4D97-AF65-F5344CB8AC3E}">
        <p14:creationId xmlns:p14="http://schemas.microsoft.com/office/powerpoint/2010/main" val="3948650174"/>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4927600" cy="707886"/>
          </a:xfrm>
          <a:prstGeom prst="rect">
            <a:avLst/>
          </a:prstGeom>
          <a:noFill/>
        </p:spPr>
        <p:txBody>
          <a:bodyPr wrap="square" rtlCol="0">
            <a:spAutoFit/>
          </a:bodyPr>
          <a:lstStyle/>
          <a:p>
            <a:r>
              <a:rPr lang="en-US" sz="4000" b="1" dirty="0">
                <a:latin typeface="Century Gothic" panose="020B0502020202020204" pitchFamily="34" charset="0"/>
              </a:rPr>
              <a:t>Self-Assessment</a:t>
            </a:r>
          </a:p>
        </p:txBody>
      </p:sp>
      <p:sp>
        <p:nvSpPr>
          <p:cNvPr id="6" name="TextBox 5">
            <a:extLst>
              <a:ext uri="{FF2B5EF4-FFF2-40B4-BE49-F238E27FC236}">
                <a16:creationId xmlns:a16="http://schemas.microsoft.com/office/drawing/2014/main" id="{305B30CF-9DAA-154B-B681-826CE4EC8BB0}"/>
              </a:ext>
            </a:extLst>
          </p:cNvPr>
          <p:cNvSpPr txBox="1"/>
          <p:nvPr/>
        </p:nvSpPr>
        <p:spPr>
          <a:xfrm>
            <a:off x="381000" y="1258838"/>
            <a:ext cx="11226800" cy="3346109"/>
          </a:xfrm>
          <a:custGeom>
            <a:avLst/>
            <a:gdLst>
              <a:gd name="connsiteX0" fmla="*/ 0 w 11226800"/>
              <a:gd name="connsiteY0" fmla="*/ 0 h 3346109"/>
              <a:gd name="connsiteX1" fmla="*/ 815420 w 11226800"/>
              <a:gd name="connsiteY1" fmla="*/ 0 h 3346109"/>
              <a:gd name="connsiteX2" fmla="*/ 1518572 w 11226800"/>
              <a:gd name="connsiteY2" fmla="*/ 0 h 3346109"/>
              <a:gd name="connsiteX3" fmla="*/ 1772653 w 11226800"/>
              <a:gd name="connsiteY3" fmla="*/ 0 h 3346109"/>
              <a:gd name="connsiteX4" fmla="*/ 2251269 w 11226800"/>
              <a:gd name="connsiteY4" fmla="*/ 0 h 3346109"/>
              <a:gd name="connsiteX5" fmla="*/ 2954421 w 11226800"/>
              <a:gd name="connsiteY5" fmla="*/ 0 h 3346109"/>
              <a:gd name="connsiteX6" fmla="*/ 3769841 w 11226800"/>
              <a:gd name="connsiteY6" fmla="*/ 0 h 3346109"/>
              <a:gd name="connsiteX7" fmla="*/ 4585261 w 11226800"/>
              <a:gd name="connsiteY7" fmla="*/ 0 h 3346109"/>
              <a:gd name="connsiteX8" fmla="*/ 4951610 w 11226800"/>
              <a:gd name="connsiteY8" fmla="*/ 0 h 3346109"/>
              <a:gd name="connsiteX9" fmla="*/ 5205690 w 11226800"/>
              <a:gd name="connsiteY9" fmla="*/ 0 h 3346109"/>
              <a:gd name="connsiteX10" fmla="*/ 5572038 w 11226800"/>
              <a:gd name="connsiteY10" fmla="*/ 0 h 3346109"/>
              <a:gd name="connsiteX11" fmla="*/ 6162922 w 11226800"/>
              <a:gd name="connsiteY11" fmla="*/ 0 h 3346109"/>
              <a:gd name="connsiteX12" fmla="*/ 6753807 w 11226800"/>
              <a:gd name="connsiteY12" fmla="*/ 0 h 3346109"/>
              <a:gd name="connsiteX13" fmla="*/ 7007887 w 11226800"/>
              <a:gd name="connsiteY13" fmla="*/ 0 h 3346109"/>
              <a:gd name="connsiteX14" fmla="*/ 7486503 w 11226800"/>
              <a:gd name="connsiteY14" fmla="*/ 0 h 3346109"/>
              <a:gd name="connsiteX15" fmla="*/ 8301923 w 11226800"/>
              <a:gd name="connsiteY15" fmla="*/ 0 h 3346109"/>
              <a:gd name="connsiteX16" fmla="*/ 8780539 w 11226800"/>
              <a:gd name="connsiteY16" fmla="*/ 0 h 3346109"/>
              <a:gd name="connsiteX17" fmla="*/ 9146888 w 11226800"/>
              <a:gd name="connsiteY17" fmla="*/ 0 h 3346109"/>
              <a:gd name="connsiteX18" fmla="*/ 9625504 w 11226800"/>
              <a:gd name="connsiteY18" fmla="*/ 0 h 3346109"/>
              <a:gd name="connsiteX19" fmla="*/ 10216388 w 11226800"/>
              <a:gd name="connsiteY19" fmla="*/ 0 h 3346109"/>
              <a:gd name="connsiteX20" fmla="*/ 11226800 w 11226800"/>
              <a:gd name="connsiteY20" fmla="*/ 0 h 3346109"/>
              <a:gd name="connsiteX21" fmla="*/ 11226800 w 11226800"/>
              <a:gd name="connsiteY21" fmla="*/ 624607 h 3346109"/>
              <a:gd name="connsiteX22" fmla="*/ 11226800 w 11226800"/>
              <a:gd name="connsiteY22" fmla="*/ 1215753 h 3346109"/>
              <a:gd name="connsiteX23" fmla="*/ 11226800 w 11226800"/>
              <a:gd name="connsiteY23" fmla="*/ 1806899 h 3346109"/>
              <a:gd name="connsiteX24" fmla="*/ 11226800 w 11226800"/>
              <a:gd name="connsiteY24" fmla="*/ 2398045 h 3346109"/>
              <a:gd name="connsiteX25" fmla="*/ 11226800 w 11226800"/>
              <a:gd name="connsiteY25" fmla="*/ 3346109 h 3346109"/>
              <a:gd name="connsiteX26" fmla="*/ 10635916 w 11226800"/>
              <a:gd name="connsiteY26" fmla="*/ 3346109 h 3346109"/>
              <a:gd name="connsiteX27" fmla="*/ 9820496 w 11226800"/>
              <a:gd name="connsiteY27" fmla="*/ 3346109 h 3346109"/>
              <a:gd name="connsiteX28" fmla="*/ 9229611 w 11226800"/>
              <a:gd name="connsiteY28" fmla="*/ 3346109 h 3346109"/>
              <a:gd name="connsiteX29" fmla="*/ 8975531 w 11226800"/>
              <a:gd name="connsiteY29" fmla="*/ 3346109 h 3346109"/>
              <a:gd name="connsiteX30" fmla="*/ 8609183 w 11226800"/>
              <a:gd name="connsiteY30" fmla="*/ 3346109 h 3346109"/>
              <a:gd name="connsiteX31" fmla="*/ 7906031 w 11226800"/>
              <a:gd name="connsiteY31" fmla="*/ 3346109 h 3346109"/>
              <a:gd name="connsiteX32" fmla="*/ 7539683 w 11226800"/>
              <a:gd name="connsiteY32" fmla="*/ 3346109 h 3346109"/>
              <a:gd name="connsiteX33" fmla="*/ 6836530 w 11226800"/>
              <a:gd name="connsiteY33" fmla="*/ 3346109 h 3346109"/>
              <a:gd name="connsiteX34" fmla="*/ 6582450 w 11226800"/>
              <a:gd name="connsiteY34" fmla="*/ 3346109 h 3346109"/>
              <a:gd name="connsiteX35" fmla="*/ 5991566 w 11226800"/>
              <a:gd name="connsiteY35" fmla="*/ 3346109 h 3346109"/>
              <a:gd name="connsiteX36" fmla="*/ 5512950 w 11226800"/>
              <a:gd name="connsiteY36" fmla="*/ 3346109 h 3346109"/>
              <a:gd name="connsiteX37" fmla="*/ 4922065 w 11226800"/>
              <a:gd name="connsiteY37" fmla="*/ 3346109 h 3346109"/>
              <a:gd name="connsiteX38" fmla="*/ 4331181 w 11226800"/>
              <a:gd name="connsiteY38" fmla="*/ 3346109 h 3346109"/>
              <a:gd name="connsiteX39" fmla="*/ 3740297 w 11226800"/>
              <a:gd name="connsiteY39" fmla="*/ 3346109 h 3346109"/>
              <a:gd name="connsiteX40" fmla="*/ 3037145 w 11226800"/>
              <a:gd name="connsiteY40" fmla="*/ 3346109 h 3346109"/>
              <a:gd name="connsiteX41" fmla="*/ 2783065 w 11226800"/>
              <a:gd name="connsiteY41" fmla="*/ 3346109 h 3346109"/>
              <a:gd name="connsiteX42" fmla="*/ 2079912 w 11226800"/>
              <a:gd name="connsiteY42" fmla="*/ 3346109 h 3346109"/>
              <a:gd name="connsiteX43" fmla="*/ 1376760 w 11226800"/>
              <a:gd name="connsiteY43" fmla="*/ 3346109 h 3346109"/>
              <a:gd name="connsiteX44" fmla="*/ 898144 w 11226800"/>
              <a:gd name="connsiteY44" fmla="*/ 3346109 h 3346109"/>
              <a:gd name="connsiteX45" fmla="*/ 0 w 11226800"/>
              <a:gd name="connsiteY45" fmla="*/ 3346109 h 3346109"/>
              <a:gd name="connsiteX46" fmla="*/ 0 w 11226800"/>
              <a:gd name="connsiteY46" fmla="*/ 2788424 h 3346109"/>
              <a:gd name="connsiteX47" fmla="*/ 0 w 11226800"/>
              <a:gd name="connsiteY47" fmla="*/ 2163817 h 3346109"/>
              <a:gd name="connsiteX48" fmla="*/ 0 w 11226800"/>
              <a:gd name="connsiteY48" fmla="*/ 1706516 h 3346109"/>
              <a:gd name="connsiteX49" fmla="*/ 0 w 11226800"/>
              <a:gd name="connsiteY49" fmla="*/ 1215753 h 3346109"/>
              <a:gd name="connsiteX50" fmla="*/ 0 w 11226800"/>
              <a:gd name="connsiteY50" fmla="*/ 624607 h 3346109"/>
              <a:gd name="connsiteX51" fmla="*/ 0 w 11226800"/>
              <a:gd name="connsiteY51" fmla="*/ 0 h 3346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1226800" h="3346109" fill="none" extrusionOk="0">
                <a:moveTo>
                  <a:pt x="0" y="0"/>
                </a:moveTo>
                <a:cubicBezTo>
                  <a:pt x="343477" y="-9736"/>
                  <a:pt x="561340" y="34218"/>
                  <a:pt x="815420" y="0"/>
                </a:cubicBezTo>
                <a:cubicBezTo>
                  <a:pt x="1069500" y="-34218"/>
                  <a:pt x="1289627" y="41252"/>
                  <a:pt x="1518572" y="0"/>
                </a:cubicBezTo>
                <a:cubicBezTo>
                  <a:pt x="1747517" y="-41252"/>
                  <a:pt x="1665725" y="5633"/>
                  <a:pt x="1772653" y="0"/>
                </a:cubicBezTo>
                <a:cubicBezTo>
                  <a:pt x="1879581" y="-5633"/>
                  <a:pt x="2078877" y="18567"/>
                  <a:pt x="2251269" y="0"/>
                </a:cubicBezTo>
                <a:cubicBezTo>
                  <a:pt x="2423661" y="-18567"/>
                  <a:pt x="2785893" y="53448"/>
                  <a:pt x="2954421" y="0"/>
                </a:cubicBezTo>
                <a:cubicBezTo>
                  <a:pt x="3122949" y="-53448"/>
                  <a:pt x="3502559" y="51256"/>
                  <a:pt x="3769841" y="0"/>
                </a:cubicBezTo>
                <a:cubicBezTo>
                  <a:pt x="4037123" y="-51256"/>
                  <a:pt x="4328714" y="58400"/>
                  <a:pt x="4585261" y="0"/>
                </a:cubicBezTo>
                <a:cubicBezTo>
                  <a:pt x="4841808" y="-58400"/>
                  <a:pt x="4768722" y="30519"/>
                  <a:pt x="4951610" y="0"/>
                </a:cubicBezTo>
                <a:cubicBezTo>
                  <a:pt x="5134498" y="-30519"/>
                  <a:pt x="5147870" y="4123"/>
                  <a:pt x="5205690" y="0"/>
                </a:cubicBezTo>
                <a:cubicBezTo>
                  <a:pt x="5263510" y="-4123"/>
                  <a:pt x="5398947" y="3781"/>
                  <a:pt x="5572038" y="0"/>
                </a:cubicBezTo>
                <a:cubicBezTo>
                  <a:pt x="5745129" y="-3781"/>
                  <a:pt x="6003995" y="12399"/>
                  <a:pt x="6162922" y="0"/>
                </a:cubicBezTo>
                <a:cubicBezTo>
                  <a:pt x="6321849" y="-12399"/>
                  <a:pt x="6516750" y="3010"/>
                  <a:pt x="6753807" y="0"/>
                </a:cubicBezTo>
                <a:cubicBezTo>
                  <a:pt x="6990864" y="-3010"/>
                  <a:pt x="6884972" y="20532"/>
                  <a:pt x="7007887" y="0"/>
                </a:cubicBezTo>
                <a:cubicBezTo>
                  <a:pt x="7130802" y="-20532"/>
                  <a:pt x="7354399" y="3455"/>
                  <a:pt x="7486503" y="0"/>
                </a:cubicBezTo>
                <a:cubicBezTo>
                  <a:pt x="7618607" y="-3455"/>
                  <a:pt x="8120448" y="80910"/>
                  <a:pt x="8301923" y="0"/>
                </a:cubicBezTo>
                <a:cubicBezTo>
                  <a:pt x="8483398" y="-80910"/>
                  <a:pt x="8572266" y="37653"/>
                  <a:pt x="8780539" y="0"/>
                </a:cubicBezTo>
                <a:cubicBezTo>
                  <a:pt x="8988812" y="-37653"/>
                  <a:pt x="9007485" y="38830"/>
                  <a:pt x="9146888" y="0"/>
                </a:cubicBezTo>
                <a:cubicBezTo>
                  <a:pt x="9286291" y="-38830"/>
                  <a:pt x="9472655" y="200"/>
                  <a:pt x="9625504" y="0"/>
                </a:cubicBezTo>
                <a:cubicBezTo>
                  <a:pt x="9778353" y="-200"/>
                  <a:pt x="10075560" y="67054"/>
                  <a:pt x="10216388" y="0"/>
                </a:cubicBezTo>
                <a:cubicBezTo>
                  <a:pt x="10357216" y="-67054"/>
                  <a:pt x="10830645" y="71603"/>
                  <a:pt x="11226800" y="0"/>
                </a:cubicBezTo>
                <a:cubicBezTo>
                  <a:pt x="11239954" y="138188"/>
                  <a:pt x="11183827" y="467484"/>
                  <a:pt x="11226800" y="624607"/>
                </a:cubicBezTo>
                <a:cubicBezTo>
                  <a:pt x="11269773" y="781730"/>
                  <a:pt x="11222746" y="1058102"/>
                  <a:pt x="11226800" y="1215753"/>
                </a:cubicBezTo>
                <a:cubicBezTo>
                  <a:pt x="11230854" y="1373404"/>
                  <a:pt x="11215272" y="1550391"/>
                  <a:pt x="11226800" y="1806899"/>
                </a:cubicBezTo>
                <a:cubicBezTo>
                  <a:pt x="11238328" y="2063407"/>
                  <a:pt x="11211326" y="2262277"/>
                  <a:pt x="11226800" y="2398045"/>
                </a:cubicBezTo>
                <a:cubicBezTo>
                  <a:pt x="11242274" y="2533813"/>
                  <a:pt x="11172592" y="2970084"/>
                  <a:pt x="11226800" y="3346109"/>
                </a:cubicBezTo>
                <a:cubicBezTo>
                  <a:pt x="10968850" y="3396164"/>
                  <a:pt x="10754875" y="3333074"/>
                  <a:pt x="10635916" y="3346109"/>
                </a:cubicBezTo>
                <a:cubicBezTo>
                  <a:pt x="10516957" y="3359144"/>
                  <a:pt x="10026159" y="3324834"/>
                  <a:pt x="9820496" y="3346109"/>
                </a:cubicBezTo>
                <a:cubicBezTo>
                  <a:pt x="9614833" y="3367384"/>
                  <a:pt x="9455843" y="3305300"/>
                  <a:pt x="9229611" y="3346109"/>
                </a:cubicBezTo>
                <a:cubicBezTo>
                  <a:pt x="9003379" y="3386918"/>
                  <a:pt x="9078705" y="3329892"/>
                  <a:pt x="8975531" y="3346109"/>
                </a:cubicBezTo>
                <a:cubicBezTo>
                  <a:pt x="8872357" y="3362326"/>
                  <a:pt x="8689357" y="3331290"/>
                  <a:pt x="8609183" y="3346109"/>
                </a:cubicBezTo>
                <a:cubicBezTo>
                  <a:pt x="8529009" y="3360928"/>
                  <a:pt x="8111615" y="3274692"/>
                  <a:pt x="7906031" y="3346109"/>
                </a:cubicBezTo>
                <a:cubicBezTo>
                  <a:pt x="7700447" y="3417526"/>
                  <a:pt x="7636029" y="3325747"/>
                  <a:pt x="7539683" y="3346109"/>
                </a:cubicBezTo>
                <a:cubicBezTo>
                  <a:pt x="7443337" y="3366471"/>
                  <a:pt x="7143558" y="3334824"/>
                  <a:pt x="6836530" y="3346109"/>
                </a:cubicBezTo>
                <a:cubicBezTo>
                  <a:pt x="6529502" y="3357394"/>
                  <a:pt x="6677507" y="3329362"/>
                  <a:pt x="6582450" y="3346109"/>
                </a:cubicBezTo>
                <a:cubicBezTo>
                  <a:pt x="6487393" y="3362856"/>
                  <a:pt x="6206783" y="3318453"/>
                  <a:pt x="5991566" y="3346109"/>
                </a:cubicBezTo>
                <a:cubicBezTo>
                  <a:pt x="5776349" y="3373765"/>
                  <a:pt x="5679744" y="3316141"/>
                  <a:pt x="5512950" y="3346109"/>
                </a:cubicBezTo>
                <a:cubicBezTo>
                  <a:pt x="5346156" y="3376077"/>
                  <a:pt x="5115403" y="3297850"/>
                  <a:pt x="4922065" y="3346109"/>
                </a:cubicBezTo>
                <a:cubicBezTo>
                  <a:pt x="4728728" y="3394368"/>
                  <a:pt x="4465459" y="3301958"/>
                  <a:pt x="4331181" y="3346109"/>
                </a:cubicBezTo>
                <a:cubicBezTo>
                  <a:pt x="4196903" y="3390260"/>
                  <a:pt x="3920134" y="3341499"/>
                  <a:pt x="3740297" y="3346109"/>
                </a:cubicBezTo>
                <a:cubicBezTo>
                  <a:pt x="3560460" y="3350719"/>
                  <a:pt x="3294839" y="3279865"/>
                  <a:pt x="3037145" y="3346109"/>
                </a:cubicBezTo>
                <a:cubicBezTo>
                  <a:pt x="2779451" y="3412353"/>
                  <a:pt x="2860418" y="3337089"/>
                  <a:pt x="2783065" y="3346109"/>
                </a:cubicBezTo>
                <a:cubicBezTo>
                  <a:pt x="2705712" y="3355129"/>
                  <a:pt x="2261031" y="3340235"/>
                  <a:pt x="2079912" y="3346109"/>
                </a:cubicBezTo>
                <a:cubicBezTo>
                  <a:pt x="1898793" y="3351983"/>
                  <a:pt x="1536285" y="3270737"/>
                  <a:pt x="1376760" y="3346109"/>
                </a:cubicBezTo>
                <a:cubicBezTo>
                  <a:pt x="1217235" y="3421481"/>
                  <a:pt x="1134868" y="3320849"/>
                  <a:pt x="898144" y="3346109"/>
                </a:cubicBezTo>
                <a:cubicBezTo>
                  <a:pt x="661420" y="3371369"/>
                  <a:pt x="203133" y="3294541"/>
                  <a:pt x="0" y="3346109"/>
                </a:cubicBezTo>
                <a:cubicBezTo>
                  <a:pt x="-40447" y="3103429"/>
                  <a:pt x="54323" y="2990022"/>
                  <a:pt x="0" y="2788424"/>
                </a:cubicBezTo>
                <a:cubicBezTo>
                  <a:pt x="-54323" y="2586826"/>
                  <a:pt x="58278" y="2461465"/>
                  <a:pt x="0" y="2163817"/>
                </a:cubicBezTo>
                <a:cubicBezTo>
                  <a:pt x="-58278" y="1866169"/>
                  <a:pt x="46010" y="1803901"/>
                  <a:pt x="0" y="1706516"/>
                </a:cubicBezTo>
                <a:cubicBezTo>
                  <a:pt x="-46010" y="1609131"/>
                  <a:pt x="5020" y="1348319"/>
                  <a:pt x="0" y="1215753"/>
                </a:cubicBezTo>
                <a:cubicBezTo>
                  <a:pt x="-5020" y="1083187"/>
                  <a:pt x="49174" y="886826"/>
                  <a:pt x="0" y="624607"/>
                </a:cubicBezTo>
                <a:cubicBezTo>
                  <a:pt x="-49174" y="362388"/>
                  <a:pt x="57758" y="186140"/>
                  <a:pt x="0" y="0"/>
                </a:cubicBezTo>
                <a:close/>
              </a:path>
              <a:path w="11226800" h="3346109"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66704" y="181058"/>
                  <a:pt x="11188922" y="363281"/>
                  <a:pt x="11226800" y="457302"/>
                </a:cubicBezTo>
                <a:cubicBezTo>
                  <a:pt x="11264678" y="551323"/>
                  <a:pt x="11191980" y="775240"/>
                  <a:pt x="11226800" y="1048447"/>
                </a:cubicBezTo>
                <a:cubicBezTo>
                  <a:pt x="11261620" y="1321654"/>
                  <a:pt x="11204777" y="1443532"/>
                  <a:pt x="11226800" y="1572671"/>
                </a:cubicBezTo>
                <a:cubicBezTo>
                  <a:pt x="11248823" y="1701810"/>
                  <a:pt x="11201557" y="2013200"/>
                  <a:pt x="11226800" y="2130356"/>
                </a:cubicBezTo>
                <a:cubicBezTo>
                  <a:pt x="11252043" y="2247513"/>
                  <a:pt x="11194277" y="2464775"/>
                  <a:pt x="11226800" y="2587658"/>
                </a:cubicBezTo>
                <a:cubicBezTo>
                  <a:pt x="11259323" y="2710541"/>
                  <a:pt x="11160423" y="3124127"/>
                  <a:pt x="11226800" y="3346109"/>
                </a:cubicBezTo>
                <a:cubicBezTo>
                  <a:pt x="11080946" y="3391137"/>
                  <a:pt x="10926708" y="3290033"/>
                  <a:pt x="10748184" y="3346109"/>
                </a:cubicBezTo>
                <a:cubicBezTo>
                  <a:pt x="10569660" y="3402185"/>
                  <a:pt x="10407757" y="3321742"/>
                  <a:pt x="10269568" y="3346109"/>
                </a:cubicBezTo>
                <a:cubicBezTo>
                  <a:pt x="10131379" y="3370476"/>
                  <a:pt x="9876849" y="3282740"/>
                  <a:pt x="9678683" y="3346109"/>
                </a:cubicBezTo>
                <a:cubicBezTo>
                  <a:pt x="9480517" y="3409478"/>
                  <a:pt x="9346412" y="3340168"/>
                  <a:pt x="9200067" y="3346109"/>
                </a:cubicBezTo>
                <a:cubicBezTo>
                  <a:pt x="9053722" y="3352050"/>
                  <a:pt x="8813025" y="3294243"/>
                  <a:pt x="8496915" y="3346109"/>
                </a:cubicBezTo>
                <a:cubicBezTo>
                  <a:pt x="8180805" y="3397975"/>
                  <a:pt x="7844734" y="3294940"/>
                  <a:pt x="7681495" y="3346109"/>
                </a:cubicBezTo>
                <a:cubicBezTo>
                  <a:pt x="7518256" y="3397278"/>
                  <a:pt x="7254586" y="3285509"/>
                  <a:pt x="7090611" y="3346109"/>
                </a:cubicBezTo>
                <a:cubicBezTo>
                  <a:pt x="6926636" y="3406709"/>
                  <a:pt x="6843640" y="3303717"/>
                  <a:pt x="6611994" y="3346109"/>
                </a:cubicBezTo>
                <a:cubicBezTo>
                  <a:pt x="6380348" y="3388501"/>
                  <a:pt x="6014838" y="3342055"/>
                  <a:pt x="5796574" y="3346109"/>
                </a:cubicBezTo>
                <a:cubicBezTo>
                  <a:pt x="5578310" y="3350163"/>
                  <a:pt x="5333263" y="3267792"/>
                  <a:pt x="5093422" y="3346109"/>
                </a:cubicBezTo>
                <a:cubicBezTo>
                  <a:pt x="4853581" y="3424426"/>
                  <a:pt x="4692640" y="3313979"/>
                  <a:pt x="4390270" y="3346109"/>
                </a:cubicBezTo>
                <a:cubicBezTo>
                  <a:pt x="4087900" y="3378239"/>
                  <a:pt x="4121014" y="3322902"/>
                  <a:pt x="4023921" y="3346109"/>
                </a:cubicBezTo>
                <a:cubicBezTo>
                  <a:pt x="3926828" y="3369316"/>
                  <a:pt x="3458592" y="3279930"/>
                  <a:pt x="3208501" y="3346109"/>
                </a:cubicBezTo>
                <a:cubicBezTo>
                  <a:pt x="2958410" y="3412288"/>
                  <a:pt x="2747162" y="3290735"/>
                  <a:pt x="2505349" y="3346109"/>
                </a:cubicBezTo>
                <a:cubicBezTo>
                  <a:pt x="2263536" y="3401483"/>
                  <a:pt x="2235234" y="3339960"/>
                  <a:pt x="2026733" y="3346109"/>
                </a:cubicBezTo>
                <a:cubicBezTo>
                  <a:pt x="1818232" y="3352258"/>
                  <a:pt x="1837104" y="3320778"/>
                  <a:pt x="1660385" y="3346109"/>
                </a:cubicBezTo>
                <a:cubicBezTo>
                  <a:pt x="1483666" y="3371440"/>
                  <a:pt x="1227339" y="3269670"/>
                  <a:pt x="844964" y="3346109"/>
                </a:cubicBezTo>
                <a:cubicBezTo>
                  <a:pt x="462589" y="3422548"/>
                  <a:pt x="394864" y="3263765"/>
                  <a:pt x="0" y="3346109"/>
                </a:cubicBezTo>
                <a:cubicBezTo>
                  <a:pt x="-13679" y="3113885"/>
                  <a:pt x="6381" y="3078030"/>
                  <a:pt x="0" y="2855346"/>
                </a:cubicBezTo>
                <a:cubicBezTo>
                  <a:pt x="-6381" y="2632662"/>
                  <a:pt x="7909" y="2465970"/>
                  <a:pt x="0" y="2297662"/>
                </a:cubicBezTo>
                <a:cubicBezTo>
                  <a:pt x="-7909" y="2129354"/>
                  <a:pt x="28110" y="1878326"/>
                  <a:pt x="0" y="1739977"/>
                </a:cubicBezTo>
                <a:cubicBezTo>
                  <a:pt x="-28110" y="1601628"/>
                  <a:pt x="49848" y="1461134"/>
                  <a:pt x="0" y="1182292"/>
                </a:cubicBezTo>
                <a:cubicBezTo>
                  <a:pt x="-49848" y="903451"/>
                  <a:pt x="60283" y="893816"/>
                  <a:pt x="0" y="624607"/>
                </a:cubicBezTo>
                <a:cubicBezTo>
                  <a:pt x="-60283" y="355399"/>
                  <a:pt x="7737" y="131068"/>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Now that you have thought a bit about your own occupational wellness, try filling out this self-assessment. Use a piece of paper to keep track of your answers. You do not have to share your answers with anyone, but you can keep them in mind as you go through this module. Don’t worry about your score, there are no right or wrong answers. Knowing where you are at right now is the perfect place to start. </a:t>
            </a:r>
          </a:p>
        </p:txBody>
      </p:sp>
      <p:sp>
        <p:nvSpPr>
          <p:cNvPr id="7" name="Right Arrow 6">
            <a:extLst>
              <a:ext uri="{FF2B5EF4-FFF2-40B4-BE49-F238E27FC236}">
                <a16:creationId xmlns:a16="http://schemas.microsoft.com/office/drawing/2014/main" id="{3FFF8089-ACE8-9349-BFAE-0BB559DE41A3}"/>
              </a:ext>
            </a:extLst>
          </p:cNvPr>
          <p:cNvSpPr/>
          <p:nvPr/>
        </p:nvSpPr>
        <p:spPr>
          <a:xfrm>
            <a:off x="6223000" y="4769224"/>
            <a:ext cx="5461000" cy="1416423"/>
          </a:xfrm>
          <a:prstGeom prst="rightArrow">
            <a:avLst/>
          </a:prstGeom>
          <a:solidFill>
            <a:schemeClr val="accent5">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latin typeface="Century Gothic" panose="020B0502020202020204" pitchFamily="34" charset="0"/>
              </a:rPr>
              <a:t>Self-Assessment </a:t>
            </a:r>
          </a:p>
        </p:txBody>
      </p:sp>
    </p:spTree>
    <p:extLst>
      <p:ext uri="{BB962C8B-B14F-4D97-AF65-F5344CB8AC3E}">
        <p14:creationId xmlns:p14="http://schemas.microsoft.com/office/powerpoint/2010/main" val="900214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4927600" cy="707886"/>
          </a:xfrm>
          <a:prstGeom prst="rect">
            <a:avLst/>
          </a:prstGeom>
          <a:noFill/>
        </p:spPr>
        <p:txBody>
          <a:bodyPr wrap="square" rtlCol="0">
            <a:spAutoFit/>
          </a:bodyPr>
          <a:lstStyle/>
          <a:p>
            <a:r>
              <a:rPr lang="en-US" sz="4000" b="1" dirty="0">
                <a:latin typeface="Century Gothic" panose="020B0502020202020204" pitchFamily="34" charset="0"/>
              </a:rPr>
              <a:t>Self-Assessment</a:t>
            </a:r>
          </a:p>
        </p:txBody>
      </p:sp>
      <p:sp>
        <p:nvSpPr>
          <p:cNvPr id="3" name="TextBox 2">
            <a:extLst>
              <a:ext uri="{FF2B5EF4-FFF2-40B4-BE49-F238E27FC236}">
                <a16:creationId xmlns:a16="http://schemas.microsoft.com/office/drawing/2014/main" id="{A2A8B7AF-1066-0F4C-96B5-781EDB082B84}"/>
              </a:ext>
            </a:extLst>
          </p:cNvPr>
          <p:cNvSpPr txBox="1"/>
          <p:nvPr/>
        </p:nvSpPr>
        <p:spPr>
          <a:xfrm>
            <a:off x="482600" y="2756920"/>
            <a:ext cx="11226800" cy="2238113"/>
          </a:xfrm>
          <a:custGeom>
            <a:avLst/>
            <a:gdLst>
              <a:gd name="connsiteX0" fmla="*/ 0 w 11226800"/>
              <a:gd name="connsiteY0" fmla="*/ 0 h 2238113"/>
              <a:gd name="connsiteX1" fmla="*/ 590884 w 11226800"/>
              <a:gd name="connsiteY1" fmla="*/ 0 h 2238113"/>
              <a:gd name="connsiteX2" fmla="*/ 1181768 w 11226800"/>
              <a:gd name="connsiteY2" fmla="*/ 0 h 2238113"/>
              <a:gd name="connsiteX3" fmla="*/ 1884921 w 11226800"/>
              <a:gd name="connsiteY3" fmla="*/ 0 h 2238113"/>
              <a:gd name="connsiteX4" fmla="*/ 2588073 w 11226800"/>
              <a:gd name="connsiteY4" fmla="*/ 0 h 2238113"/>
              <a:gd name="connsiteX5" fmla="*/ 2842153 w 11226800"/>
              <a:gd name="connsiteY5" fmla="*/ 0 h 2238113"/>
              <a:gd name="connsiteX6" fmla="*/ 3320769 w 11226800"/>
              <a:gd name="connsiteY6" fmla="*/ 0 h 2238113"/>
              <a:gd name="connsiteX7" fmla="*/ 4023921 w 11226800"/>
              <a:gd name="connsiteY7" fmla="*/ 0 h 2238113"/>
              <a:gd name="connsiteX8" fmla="*/ 4839342 w 11226800"/>
              <a:gd name="connsiteY8" fmla="*/ 0 h 2238113"/>
              <a:gd name="connsiteX9" fmla="*/ 5654762 w 11226800"/>
              <a:gd name="connsiteY9" fmla="*/ 0 h 2238113"/>
              <a:gd name="connsiteX10" fmla="*/ 6021110 w 11226800"/>
              <a:gd name="connsiteY10" fmla="*/ 0 h 2238113"/>
              <a:gd name="connsiteX11" fmla="*/ 6275190 w 11226800"/>
              <a:gd name="connsiteY11" fmla="*/ 0 h 2238113"/>
              <a:gd name="connsiteX12" fmla="*/ 6641539 w 11226800"/>
              <a:gd name="connsiteY12" fmla="*/ 0 h 2238113"/>
              <a:gd name="connsiteX13" fmla="*/ 7232423 w 11226800"/>
              <a:gd name="connsiteY13" fmla="*/ 0 h 2238113"/>
              <a:gd name="connsiteX14" fmla="*/ 7823307 w 11226800"/>
              <a:gd name="connsiteY14" fmla="*/ 0 h 2238113"/>
              <a:gd name="connsiteX15" fmla="*/ 8077387 w 11226800"/>
              <a:gd name="connsiteY15" fmla="*/ 0 h 2238113"/>
              <a:gd name="connsiteX16" fmla="*/ 8556003 w 11226800"/>
              <a:gd name="connsiteY16" fmla="*/ 0 h 2238113"/>
              <a:gd name="connsiteX17" fmla="*/ 9371424 w 11226800"/>
              <a:gd name="connsiteY17" fmla="*/ 0 h 2238113"/>
              <a:gd name="connsiteX18" fmla="*/ 9850040 w 11226800"/>
              <a:gd name="connsiteY18" fmla="*/ 0 h 2238113"/>
              <a:gd name="connsiteX19" fmla="*/ 10216388 w 11226800"/>
              <a:gd name="connsiteY19" fmla="*/ 0 h 2238113"/>
              <a:gd name="connsiteX20" fmla="*/ 10695004 w 11226800"/>
              <a:gd name="connsiteY20" fmla="*/ 0 h 2238113"/>
              <a:gd name="connsiteX21" fmla="*/ 11226800 w 11226800"/>
              <a:gd name="connsiteY21" fmla="*/ 0 h 2238113"/>
              <a:gd name="connsiteX22" fmla="*/ 11226800 w 11226800"/>
              <a:gd name="connsiteY22" fmla="*/ 604291 h 2238113"/>
              <a:gd name="connsiteX23" fmla="*/ 11226800 w 11226800"/>
              <a:gd name="connsiteY23" fmla="*/ 1141438 h 2238113"/>
              <a:gd name="connsiteX24" fmla="*/ 11226800 w 11226800"/>
              <a:gd name="connsiteY24" fmla="*/ 1723347 h 2238113"/>
              <a:gd name="connsiteX25" fmla="*/ 11226800 w 11226800"/>
              <a:gd name="connsiteY25" fmla="*/ 2238113 h 2238113"/>
              <a:gd name="connsiteX26" fmla="*/ 10523648 w 11226800"/>
              <a:gd name="connsiteY26" fmla="*/ 2238113 h 2238113"/>
              <a:gd name="connsiteX27" fmla="*/ 10157300 w 11226800"/>
              <a:gd name="connsiteY27" fmla="*/ 2238113 h 2238113"/>
              <a:gd name="connsiteX28" fmla="*/ 9790951 w 11226800"/>
              <a:gd name="connsiteY28" fmla="*/ 2238113 h 2238113"/>
              <a:gd name="connsiteX29" fmla="*/ 8975531 w 11226800"/>
              <a:gd name="connsiteY29" fmla="*/ 2238113 h 2238113"/>
              <a:gd name="connsiteX30" fmla="*/ 8384647 w 11226800"/>
              <a:gd name="connsiteY30" fmla="*/ 2238113 h 2238113"/>
              <a:gd name="connsiteX31" fmla="*/ 8130567 w 11226800"/>
              <a:gd name="connsiteY31" fmla="*/ 2238113 h 2238113"/>
              <a:gd name="connsiteX32" fmla="*/ 7764219 w 11226800"/>
              <a:gd name="connsiteY32" fmla="*/ 2238113 h 2238113"/>
              <a:gd name="connsiteX33" fmla="*/ 7061066 w 11226800"/>
              <a:gd name="connsiteY33" fmla="*/ 2238113 h 2238113"/>
              <a:gd name="connsiteX34" fmla="*/ 6694718 w 11226800"/>
              <a:gd name="connsiteY34" fmla="*/ 2238113 h 2238113"/>
              <a:gd name="connsiteX35" fmla="*/ 5991566 w 11226800"/>
              <a:gd name="connsiteY35" fmla="*/ 2238113 h 2238113"/>
              <a:gd name="connsiteX36" fmla="*/ 5737486 w 11226800"/>
              <a:gd name="connsiteY36" fmla="*/ 2238113 h 2238113"/>
              <a:gd name="connsiteX37" fmla="*/ 5146601 w 11226800"/>
              <a:gd name="connsiteY37" fmla="*/ 2238113 h 2238113"/>
              <a:gd name="connsiteX38" fmla="*/ 4667985 w 11226800"/>
              <a:gd name="connsiteY38" fmla="*/ 2238113 h 2238113"/>
              <a:gd name="connsiteX39" fmla="*/ 4077101 w 11226800"/>
              <a:gd name="connsiteY39" fmla="*/ 2238113 h 2238113"/>
              <a:gd name="connsiteX40" fmla="*/ 3486217 w 11226800"/>
              <a:gd name="connsiteY40" fmla="*/ 2238113 h 2238113"/>
              <a:gd name="connsiteX41" fmla="*/ 2895333 w 11226800"/>
              <a:gd name="connsiteY41" fmla="*/ 2238113 h 2238113"/>
              <a:gd name="connsiteX42" fmla="*/ 2192180 w 11226800"/>
              <a:gd name="connsiteY42" fmla="*/ 2238113 h 2238113"/>
              <a:gd name="connsiteX43" fmla="*/ 1938100 w 11226800"/>
              <a:gd name="connsiteY43" fmla="*/ 2238113 h 2238113"/>
              <a:gd name="connsiteX44" fmla="*/ 1234948 w 11226800"/>
              <a:gd name="connsiteY44" fmla="*/ 2238113 h 2238113"/>
              <a:gd name="connsiteX45" fmla="*/ 531796 w 11226800"/>
              <a:gd name="connsiteY45" fmla="*/ 2238113 h 2238113"/>
              <a:gd name="connsiteX46" fmla="*/ 0 w 11226800"/>
              <a:gd name="connsiteY46" fmla="*/ 2238113 h 2238113"/>
              <a:gd name="connsiteX47" fmla="*/ 0 w 11226800"/>
              <a:gd name="connsiteY47" fmla="*/ 1700966 h 2238113"/>
              <a:gd name="connsiteX48" fmla="*/ 0 w 11226800"/>
              <a:gd name="connsiteY48" fmla="*/ 1186200 h 2238113"/>
              <a:gd name="connsiteX49" fmla="*/ 0 w 11226800"/>
              <a:gd name="connsiteY49" fmla="*/ 581909 h 2238113"/>
              <a:gd name="connsiteX50" fmla="*/ 0 w 11226800"/>
              <a:gd name="connsiteY50" fmla="*/ 0 h 2238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1226800" h="2238113" fill="none" extrusionOk="0">
                <a:moveTo>
                  <a:pt x="0" y="0"/>
                </a:moveTo>
                <a:cubicBezTo>
                  <a:pt x="118924" y="-39995"/>
                  <a:pt x="452124" y="2761"/>
                  <a:pt x="590884" y="0"/>
                </a:cubicBezTo>
                <a:cubicBezTo>
                  <a:pt x="729644" y="-2761"/>
                  <a:pt x="1011872" y="57345"/>
                  <a:pt x="1181768" y="0"/>
                </a:cubicBezTo>
                <a:cubicBezTo>
                  <a:pt x="1351664" y="-57345"/>
                  <a:pt x="1566858" y="83649"/>
                  <a:pt x="1884921" y="0"/>
                </a:cubicBezTo>
                <a:cubicBezTo>
                  <a:pt x="2202984" y="-83649"/>
                  <a:pt x="2359128" y="41252"/>
                  <a:pt x="2588073" y="0"/>
                </a:cubicBezTo>
                <a:cubicBezTo>
                  <a:pt x="2817018" y="-41252"/>
                  <a:pt x="2735975" y="10747"/>
                  <a:pt x="2842153" y="0"/>
                </a:cubicBezTo>
                <a:cubicBezTo>
                  <a:pt x="2948331" y="-10747"/>
                  <a:pt x="3148377" y="18567"/>
                  <a:pt x="3320769" y="0"/>
                </a:cubicBezTo>
                <a:cubicBezTo>
                  <a:pt x="3493161" y="-18567"/>
                  <a:pt x="3855393" y="53448"/>
                  <a:pt x="4023921" y="0"/>
                </a:cubicBezTo>
                <a:cubicBezTo>
                  <a:pt x="4192449" y="-53448"/>
                  <a:pt x="4567427" y="47244"/>
                  <a:pt x="4839342" y="0"/>
                </a:cubicBezTo>
                <a:cubicBezTo>
                  <a:pt x="5111257" y="-47244"/>
                  <a:pt x="5398215" y="58400"/>
                  <a:pt x="5654762" y="0"/>
                </a:cubicBezTo>
                <a:cubicBezTo>
                  <a:pt x="5911309" y="-58400"/>
                  <a:pt x="5842734" y="34417"/>
                  <a:pt x="6021110" y="0"/>
                </a:cubicBezTo>
                <a:cubicBezTo>
                  <a:pt x="6199486" y="-34417"/>
                  <a:pt x="6217370" y="4123"/>
                  <a:pt x="6275190" y="0"/>
                </a:cubicBezTo>
                <a:cubicBezTo>
                  <a:pt x="6333010" y="-4123"/>
                  <a:pt x="6465525" y="749"/>
                  <a:pt x="6641539" y="0"/>
                </a:cubicBezTo>
                <a:cubicBezTo>
                  <a:pt x="6817553" y="-749"/>
                  <a:pt x="7073496" y="12399"/>
                  <a:pt x="7232423" y="0"/>
                </a:cubicBezTo>
                <a:cubicBezTo>
                  <a:pt x="7391350" y="-12399"/>
                  <a:pt x="7592516" y="9026"/>
                  <a:pt x="7823307" y="0"/>
                </a:cubicBezTo>
                <a:cubicBezTo>
                  <a:pt x="8054098" y="-9026"/>
                  <a:pt x="7954472" y="20532"/>
                  <a:pt x="8077387" y="0"/>
                </a:cubicBezTo>
                <a:cubicBezTo>
                  <a:pt x="8200302" y="-20532"/>
                  <a:pt x="8423899" y="3455"/>
                  <a:pt x="8556003" y="0"/>
                </a:cubicBezTo>
                <a:cubicBezTo>
                  <a:pt x="8688107" y="-3455"/>
                  <a:pt x="9186637" y="79900"/>
                  <a:pt x="9371424" y="0"/>
                </a:cubicBezTo>
                <a:cubicBezTo>
                  <a:pt x="9556211" y="-79900"/>
                  <a:pt x="9641767" y="37653"/>
                  <a:pt x="9850040" y="0"/>
                </a:cubicBezTo>
                <a:cubicBezTo>
                  <a:pt x="10058313" y="-37653"/>
                  <a:pt x="10086493" y="3222"/>
                  <a:pt x="10216388" y="0"/>
                </a:cubicBezTo>
                <a:cubicBezTo>
                  <a:pt x="10346283" y="-3222"/>
                  <a:pt x="10542155" y="200"/>
                  <a:pt x="10695004" y="0"/>
                </a:cubicBezTo>
                <a:cubicBezTo>
                  <a:pt x="10847853" y="-200"/>
                  <a:pt x="11092613" y="57828"/>
                  <a:pt x="11226800" y="0"/>
                </a:cubicBezTo>
                <a:cubicBezTo>
                  <a:pt x="11252203" y="216284"/>
                  <a:pt x="11225252" y="458687"/>
                  <a:pt x="11226800" y="604291"/>
                </a:cubicBezTo>
                <a:cubicBezTo>
                  <a:pt x="11228348" y="749895"/>
                  <a:pt x="11183247" y="940722"/>
                  <a:pt x="11226800" y="1141438"/>
                </a:cubicBezTo>
                <a:cubicBezTo>
                  <a:pt x="11270353" y="1342154"/>
                  <a:pt x="11208333" y="1490905"/>
                  <a:pt x="11226800" y="1723347"/>
                </a:cubicBezTo>
                <a:cubicBezTo>
                  <a:pt x="11245267" y="1955789"/>
                  <a:pt x="11202514" y="2099050"/>
                  <a:pt x="11226800" y="2238113"/>
                </a:cubicBezTo>
                <a:cubicBezTo>
                  <a:pt x="10926873" y="2308865"/>
                  <a:pt x="10723980" y="2192726"/>
                  <a:pt x="10523648" y="2238113"/>
                </a:cubicBezTo>
                <a:cubicBezTo>
                  <a:pt x="10323316" y="2283500"/>
                  <a:pt x="10284413" y="2218962"/>
                  <a:pt x="10157300" y="2238113"/>
                </a:cubicBezTo>
                <a:cubicBezTo>
                  <a:pt x="10030187" y="2257264"/>
                  <a:pt x="9968134" y="2199045"/>
                  <a:pt x="9790951" y="2238113"/>
                </a:cubicBezTo>
                <a:cubicBezTo>
                  <a:pt x="9613768" y="2277181"/>
                  <a:pt x="9181194" y="2216838"/>
                  <a:pt x="8975531" y="2238113"/>
                </a:cubicBezTo>
                <a:cubicBezTo>
                  <a:pt x="8769868" y="2259388"/>
                  <a:pt x="8609712" y="2194401"/>
                  <a:pt x="8384647" y="2238113"/>
                </a:cubicBezTo>
                <a:cubicBezTo>
                  <a:pt x="8159582" y="2281825"/>
                  <a:pt x="8233741" y="2221896"/>
                  <a:pt x="8130567" y="2238113"/>
                </a:cubicBezTo>
                <a:cubicBezTo>
                  <a:pt x="8027393" y="2254330"/>
                  <a:pt x="7844393" y="2223294"/>
                  <a:pt x="7764219" y="2238113"/>
                </a:cubicBezTo>
                <a:cubicBezTo>
                  <a:pt x="7684045" y="2252932"/>
                  <a:pt x="7268433" y="2169518"/>
                  <a:pt x="7061066" y="2238113"/>
                </a:cubicBezTo>
                <a:cubicBezTo>
                  <a:pt x="6853699" y="2306708"/>
                  <a:pt x="6791064" y="2217751"/>
                  <a:pt x="6694718" y="2238113"/>
                </a:cubicBezTo>
                <a:cubicBezTo>
                  <a:pt x="6598372" y="2258475"/>
                  <a:pt x="6298498" y="2224743"/>
                  <a:pt x="5991566" y="2238113"/>
                </a:cubicBezTo>
                <a:cubicBezTo>
                  <a:pt x="5684634" y="2251483"/>
                  <a:pt x="5832543" y="2221366"/>
                  <a:pt x="5737486" y="2238113"/>
                </a:cubicBezTo>
                <a:cubicBezTo>
                  <a:pt x="5642429" y="2254860"/>
                  <a:pt x="5363655" y="2212015"/>
                  <a:pt x="5146601" y="2238113"/>
                </a:cubicBezTo>
                <a:cubicBezTo>
                  <a:pt x="4929547" y="2264211"/>
                  <a:pt x="4834779" y="2208145"/>
                  <a:pt x="4667985" y="2238113"/>
                </a:cubicBezTo>
                <a:cubicBezTo>
                  <a:pt x="4501191" y="2268081"/>
                  <a:pt x="4263188" y="2188319"/>
                  <a:pt x="4077101" y="2238113"/>
                </a:cubicBezTo>
                <a:cubicBezTo>
                  <a:pt x="3891014" y="2287907"/>
                  <a:pt x="3620495" y="2193962"/>
                  <a:pt x="3486217" y="2238113"/>
                </a:cubicBezTo>
                <a:cubicBezTo>
                  <a:pt x="3351939" y="2282264"/>
                  <a:pt x="3075170" y="2233503"/>
                  <a:pt x="2895333" y="2238113"/>
                </a:cubicBezTo>
                <a:cubicBezTo>
                  <a:pt x="2715496" y="2242723"/>
                  <a:pt x="2451697" y="2174820"/>
                  <a:pt x="2192180" y="2238113"/>
                </a:cubicBezTo>
                <a:cubicBezTo>
                  <a:pt x="1932663" y="2301406"/>
                  <a:pt x="2015453" y="2229093"/>
                  <a:pt x="1938100" y="2238113"/>
                </a:cubicBezTo>
                <a:cubicBezTo>
                  <a:pt x="1860747" y="2247133"/>
                  <a:pt x="1410733" y="2229335"/>
                  <a:pt x="1234948" y="2238113"/>
                </a:cubicBezTo>
                <a:cubicBezTo>
                  <a:pt x="1059163" y="2246891"/>
                  <a:pt x="691321" y="2162741"/>
                  <a:pt x="531796" y="2238113"/>
                </a:cubicBezTo>
                <a:cubicBezTo>
                  <a:pt x="372271" y="2313485"/>
                  <a:pt x="183695" y="2195629"/>
                  <a:pt x="0" y="2238113"/>
                </a:cubicBezTo>
                <a:cubicBezTo>
                  <a:pt x="-7804" y="2015643"/>
                  <a:pt x="58134" y="1924737"/>
                  <a:pt x="0" y="1700966"/>
                </a:cubicBezTo>
                <a:cubicBezTo>
                  <a:pt x="-58134" y="1477195"/>
                  <a:pt x="36162" y="1441134"/>
                  <a:pt x="0" y="1186200"/>
                </a:cubicBezTo>
                <a:cubicBezTo>
                  <a:pt x="-36162" y="931266"/>
                  <a:pt x="51399" y="871054"/>
                  <a:pt x="0" y="581909"/>
                </a:cubicBezTo>
                <a:cubicBezTo>
                  <a:pt x="-51399" y="292764"/>
                  <a:pt x="6487" y="156350"/>
                  <a:pt x="0" y="0"/>
                </a:cubicBezTo>
                <a:close/>
              </a:path>
              <a:path w="11226800" h="2238113"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43993" y="240183"/>
                  <a:pt x="11172523" y="324625"/>
                  <a:pt x="11226800" y="492385"/>
                </a:cubicBezTo>
                <a:cubicBezTo>
                  <a:pt x="11281077" y="660146"/>
                  <a:pt x="11206745" y="786593"/>
                  <a:pt x="11226800" y="1074294"/>
                </a:cubicBezTo>
                <a:cubicBezTo>
                  <a:pt x="11246855" y="1361995"/>
                  <a:pt x="11214057" y="1438117"/>
                  <a:pt x="11226800" y="1611441"/>
                </a:cubicBezTo>
                <a:cubicBezTo>
                  <a:pt x="11239543" y="1784765"/>
                  <a:pt x="11210746" y="1951308"/>
                  <a:pt x="11226800" y="2238113"/>
                </a:cubicBezTo>
                <a:cubicBezTo>
                  <a:pt x="11139099" y="2262220"/>
                  <a:pt x="11057688" y="2216563"/>
                  <a:pt x="10972720" y="2238113"/>
                </a:cubicBezTo>
                <a:cubicBezTo>
                  <a:pt x="10887752" y="2259663"/>
                  <a:pt x="10789476" y="2234735"/>
                  <a:pt x="10718640" y="2238113"/>
                </a:cubicBezTo>
                <a:cubicBezTo>
                  <a:pt x="10647804" y="2241491"/>
                  <a:pt x="10589013" y="2215784"/>
                  <a:pt x="10464559" y="2238113"/>
                </a:cubicBezTo>
                <a:cubicBezTo>
                  <a:pt x="10340105" y="2260442"/>
                  <a:pt x="10124132" y="2213746"/>
                  <a:pt x="9985943" y="2238113"/>
                </a:cubicBezTo>
                <a:cubicBezTo>
                  <a:pt x="9847754" y="2262480"/>
                  <a:pt x="9590001" y="2173750"/>
                  <a:pt x="9395059" y="2238113"/>
                </a:cubicBezTo>
                <a:cubicBezTo>
                  <a:pt x="9200117" y="2302476"/>
                  <a:pt x="9062788" y="2232172"/>
                  <a:pt x="8916443" y="2238113"/>
                </a:cubicBezTo>
                <a:cubicBezTo>
                  <a:pt x="8770098" y="2244054"/>
                  <a:pt x="8529401" y="2186247"/>
                  <a:pt x="8213291" y="2238113"/>
                </a:cubicBezTo>
                <a:cubicBezTo>
                  <a:pt x="7897181" y="2289979"/>
                  <a:pt x="7565944" y="2191602"/>
                  <a:pt x="7397870" y="2238113"/>
                </a:cubicBezTo>
                <a:cubicBezTo>
                  <a:pt x="7229796" y="2284624"/>
                  <a:pt x="6970961" y="2177513"/>
                  <a:pt x="6806986" y="2238113"/>
                </a:cubicBezTo>
                <a:cubicBezTo>
                  <a:pt x="6643011" y="2298713"/>
                  <a:pt x="6557386" y="2190148"/>
                  <a:pt x="6328370" y="2238113"/>
                </a:cubicBezTo>
                <a:cubicBezTo>
                  <a:pt x="6099354" y="2286078"/>
                  <a:pt x="5731214" y="2234059"/>
                  <a:pt x="5512950" y="2238113"/>
                </a:cubicBezTo>
                <a:cubicBezTo>
                  <a:pt x="5294686" y="2242167"/>
                  <a:pt x="5054034" y="2165019"/>
                  <a:pt x="4809797" y="2238113"/>
                </a:cubicBezTo>
                <a:cubicBezTo>
                  <a:pt x="4565560" y="2311207"/>
                  <a:pt x="4409015" y="2205983"/>
                  <a:pt x="4106645" y="2238113"/>
                </a:cubicBezTo>
                <a:cubicBezTo>
                  <a:pt x="3804275" y="2270243"/>
                  <a:pt x="3835053" y="2206333"/>
                  <a:pt x="3740297" y="2238113"/>
                </a:cubicBezTo>
                <a:cubicBezTo>
                  <a:pt x="3645541" y="2269893"/>
                  <a:pt x="3174968" y="2171934"/>
                  <a:pt x="2924877" y="2238113"/>
                </a:cubicBezTo>
                <a:cubicBezTo>
                  <a:pt x="2674786" y="2304292"/>
                  <a:pt x="2463538" y="2182739"/>
                  <a:pt x="2221725" y="2238113"/>
                </a:cubicBezTo>
                <a:cubicBezTo>
                  <a:pt x="1979912" y="2293487"/>
                  <a:pt x="1959122" y="2181993"/>
                  <a:pt x="1743108" y="2238113"/>
                </a:cubicBezTo>
                <a:cubicBezTo>
                  <a:pt x="1527094" y="2294233"/>
                  <a:pt x="1553479" y="2212782"/>
                  <a:pt x="1376760" y="2238113"/>
                </a:cubicBezTo>
                <a:cubicBezTo>
                  <a:pt x="1200041" y="2263444"/>
                  <a:pt x="938870" y="2159860"/>
                  <a:pt x="561340" y="2238113"/>
                </a:cubicBezTo>
                <a:cubicBezTo>
                  <a:pt x="183810" y="2316366"/>
                  <a:pt x="121903" y="2235583"/>
                  <a:pt x="0" y="2238113"/>
                </a:cubicBezTo>
                <a:cubicBezTo>
                  <a:pt x="-41493" y="2111498"/>
                  <a:pt x="1169" y="1941569"/>
                  <a:pt x="0" y="1723347"/>
                </a:cubicBezTo>
                <a:cubicBezTo>
                  <a:pt x="-1169" y="1505125"/>
                  <a:pt x="66714" y="1379071"/>
                  <a:pt x="0" y="1163819"/>
                </a:cubicBezTo>
                <a:cubicBezTo>
                  <a:pt x="-66714" y="948567"/>
                  <a:pt x="3122" y="766293"/>
                  <a:pt x="0" y="604291"/>
                </a:cubicBezTo>
                <a:cubicBezTo>
                  <a:pt x="-3122" y="442289"/>
                  <a:pt x="23707" y="279262"/>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b="1" dirty="0">
                <a:latin typeface="Century Gothic" panose="020B0502020202020204" pitchFamily="34" charset="0"/>
              </a:rPr>
              <a:t>Directions: </a:t>
            </a:r>
            <a:r>
              <a:rPr lang="en-US" sz="2400" dirty="0">
                <a:latin typeface="Century Gothic" panose="020B0502020202020204" pitchFamily="34" charset="0"/>
              </a:rPr>
              <a:t>Circle (or write down) the number that applies to you for each statement. Then, total up the number for each of the 4 columns. Write the sum of all your totals for each column in the yellow box on the right of the chart. That number is your score for this dimension of wellness. </a:t>
            </a:r>
          </a:p>
        </p:txBody>
      </p:sp>
    </p:spTree>
    <p:extLst>
      <p:ext uri="{BB962C8B-B14F-4D97-AF65-F5344CB8AC3E}">
        <p14:creationId xmlns:p14="http://schemas.microsoft.com/office/powerpoint/2010/main" val="3305576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EC2E2"/>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4927600" cy="707886"/>
          </a:xfrm>
          <a:prstGeom prst="rect">
            <a:avLst/>
          </a:prstGeom>
          <a:noFill/>
        </p:spPr>
        <p:txBody>
          <a:bodyPr wrap="square" rtlCol="0">
            <a:spAutoFit/>
          </a:bodyPr>
          <a:lstStyle/>
          <a:p>
            <a:r>
              <a:rPr lang="en-US" sz="4000" b="1" dirty="0">
                <a:latin typeface="Century Gothic" panose="020B0502020202020204" pitchFamily="34" charset="0"/>
              </a:rPr>
              <a:t>Self-Assessment</a:t>
            </a:r>
          </a:p>
        </p:txBody>
      </p:sp>
      <p:graphicFrame>
        <p:nvGraphicFramePr>
          <p:cNvPr id="3" name="Table 3">
            <a:extLst>
              <a:ext uri="{FF2B5EF4-FFF2-40B4-BE49-F238E27FC236}">
                <a16:creationId xmlns:a16="http://schemas.microsoft.com/office/drawing/2014/main" id="{9DC069F4-9EE7-1E40-89E3-46D126445149}"/>
              </a:ext>
            </a:extLst>
          </p:cNvPr>
          <p:cNvGraphicFramePr>
            <a:graphicFrameLocks noGrp="1"/>
          </p:cNvGraphicFramePr>
          <p:nvPr>
            <p:extLst>
              <p:ext uri="{D42A27DB-BD31-4B8C-83A1-F6EECF244321}">
                <p14:modId xmlns:p14="http://schemas.microsoft.com/office/powerpoint/2010/main" val="2313820613"/>
              </p:ext>
            </p:extLst>
          </p:nvPr>
        </p:nvGraphicFramePr>
        <p:xfrm>
          <a:off x="381000" y="1231086"/>
          <a:ext cx="11226799" cy="5370435"/>
        </p:xfrm>
        <a:graphic>
          <a:graphicData uri="http://schemas.openxmlformats.org/drawingml/2006/table">
            <a:tbl>
              <a:tblPr firstRow="1" bandRow="1">
                <a:tableStyleId>{6E25E649-3F16-4E02-A733-19D2CDBF48F0}</a:tableStyleId>
              </a:tblPr>
              <a:tblGrid>
                <a:gridCol w="5930591">
                  <a:extLst>
                    <a:ext uri="{9D8B030D-6E8A-4147-A177-3AD203B41FA5}">
                      <a16:colId xmlns:a16="http://schemas.microsoft.com/office/drawing/2014/main" val="1433761710"/>
                    </a:ext>
                  </a:extLst>
                </a:gridCol>
                <a:gridCol w="1324052">
                  <a:extLst>
                    <a:ext uri="{9D8B030D-6E8A-4147-A177-3AD203B41FA5}">
                      <a16:colId xmlns:a16="http://schemas.microsoft.com/office/drawing/2014/main" val="335896936"/>
                    </a:ext>
                  </a:extLst>
                </a:gridCol>
                <a:gridCol w="1324052">
                  <a:extLst>
                    <a:ext uri="{9D8B030D-6E8A-4147-A177-3AD203B41FA5}">
                      <a16:colId xmlns:a16="http://schemas.microsoft.com/office/drawing/2014/main" val="193471671"/>
                    </a:ext>
                  </a:extLst>
                </a:gridCol>
                <a:gridCol w="1324052">
                  <a:extLst>
                    <a:ext uri="{9D8B030D-6E8A-4147-A177-3AD203B41FA5}">
                      <a16:colId xmlns:a16="http://schemas.microsoft.com/office/drawing/2014/main" val="778859930"/>
                    </a:ext>
                  </a:extLst>
                </a:gridCol>
                <a:gridCol w="1324052">
                  <a:extLst>
                    <a:ext uri="{9D8B030D-6E8A-4147-A177-3AD203B41FA5}">
                      <a16:colId xmlns:a16="http://schemas.microsoft.com/office/drawing/2014/main" val="432080669"/>
                    </a:ext>
                  </a:extLst>
                </a:gridCol>
              </a:tblGrid>
              <a:tr h="728391">
                <a:tc>
                  <a:txBody>
                    <a:bodyPr/>
                    <a:lstStyle/>
                    <a:p>
                      <a:pPr marL="45720">
                        <a:spcBef>
                          <a:spcPts val="200"/>
                        </a:spcBef>
                        <a:spcAft>
                          <a:spcPts val="200"/>
                        </a:spcAft>
                      </a:pPr>
                      <a:r>
                        <a:rPr lang="en-US" dirty="0"/>
                        <a:t>Occupational Wellness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Rarely, if 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Sometimes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Most of the 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Always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6568267"/>
                  </a:ext>
                </a:extLst>
              </a:tr>
              <a:tr h="422004">
                <a:tc>
                  <a:txBody>
                    <a:bodyPr/>
                    <a:lstStyle/>
                    <a:p>
                      <a:pPr marL="0" marR="8890">
                        <a:spcBef>
                          <a:spcPts val="480"/>
                        </a:spcBef>
                        <a:spcAft>
                          <a:spcPts val="480"/>
                        </a:spcAft>
                      </a:pPr>
                      <a:r>
                        <a:rPr lang="en-US" sz="1100" dirty="0">
                          <a:effectLst/>
                          <a:latin typeface="Century Gothic" panose="020B0502020202020204" pitchFamily="34" charset="0"/>
                          <a:ea typeface="Times New Roman" panose="02020603050405020304" pitchFamily="18" charset="0"/>
                          <a:cs typeface="Times New Roman" panose="02020603050405020304" pitchFamily="18" charset="0"/>
                        </a:rPr>
                        <a:t>I balance work/school with play and other aspects of my life.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2997790"/>
                  </a:ext>
                </a:extLst>
              </a:tr>
              <a:tr h="422004">
                <a:tc>
                  <a:txBody>
                    <a:bodyPr/>
                    <a:lstStyle/>
                    <a:p>
                      <a:pPr marL="0" marR="8890">
                        <a:spcBef>
                          <a:spcPts val="480"/>
                        </a:spcBef>
                        <a:spcAft>
                          <a:spcPts val="480"/>
                        </a:spcAft>
                      </a:pPr>
                      <a:r>
                        <a:rPr lang="en-US" sz="11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 take advantage of opportunities to learn new skills, which will enhance my future employment possibilities.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2663607"/>
                  </a:ext>
                </a:extLst>
              </a:tr>
              <a:tr h="422004">
                <a:tc>
                  <a:txBody>
                    <a:bodyPr/>
                    <a:lstStyle/>
                    <a:p>
                      <a:pPr marL="0" marR="8890">
                        <a:spcBef>
                          <a:spcPts val="480"/>
                        </a:spcBef>
                        <a:spcAft>
                          <a:spcPts val="480"/>
                        </a:spcAft>
                      </a:pPr>
                      <a:r>
                        <a:rPr lang="en-US" sz="1100">
                          <a:effectLst/>
                          <a:latin typeface="Century Gothic" panose="020B0502020202020204" pitchFamily="34" charset="0"/>
                          <a:ea typeface="Times New Roman" panose="02020603050405020304" pitchFamily="18" charset="0"/>
                          <a:cs typeface="Times New Roman" panose="02020603050405020304" pitchFamily="18" charset="0"/>
                        </a:rPr>
                        <a:t>I know what skills are necessary for the occupations I am interested in.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3503522"/>
                  </a:ext>
                </a:extLst>
              </a:tr>
              <a:tr h="422004">
                <a:tc>
                  <a:txBody>
                    <a:bodyPr/>
                    <a:lstStyle/>
                    <a:p>
                      <a:pPr marL="0" marR="8890">
                        <a:spcBef>
                          <a:spcPts val="480"/>
                        </a:spcBef>
                        <a:spcAft>
                          <a:spcPts val="480"/>
                        </a:spcAft>
                      </a:pPr>
                      <a:r>
                        <a:rPr lang="en-US" sz="11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 strive to develop good work habits. (Examples: punctuality, dependability, and initiative).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2936989"/>
                  </a:ext>
                </a:extLst>
              </a:tr>
              <a:tr h="422004">
                <a:tc>
                  <a:txBody>
                    <a:bodyPr/>
                    <a:lstStyle/>
                    <a:p>
                      <a:pPr marL="0" marR="8890">
                        <a:spcBef>
                          <a:spcPts val="480"/>
                        </a:spcBef>
                        <a:spcAft>
                          <a:spcPts val="480"/>
                        </a:spcAft>
                      </a:pPr>
                      <a:r>
                        <a:rPr lang="en-US" sz="1100">
                          <a:effectLst/>
                          <a:latin typeface="Century Gothic" panose="020B0502020202020204" pitchFamily="34" charset="0"/>
                          <a:ea typeface="Times New Roman" panose="02020603050405020304" pitchFamily="18" charset="0"/>
                          <a:cs typeface="Times New Roman" panose="02020603050405020304" pitchFamily="18" charset="0"/>
                        </a:rPr>
                        <a:t>I consider enjoyment aspects when choosing a possible future career.</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5043864"/>
                  </a:ext>
                </a:extLst>
              </a:tr>
              <a:tr h="422004">
                <a:tc>
                  <a:txBody>
                    <a:bodyPr/>
                    <a:lstStyle/>
                    <a:p>
                      <a:pPr marL="0" marR="8890">
                        <a:spcBef>
                          <a:spcPts val="480"/>
                        </a:spcBef>
                        <a:spcAft>
                          <a:spcPts val="480"/>
                        </a:spcAft>
                      </a:pPr>
                      <a:r>
                        <a:rPr lang="en-US" sz="11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 work effectively with others.</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561179"/>
                  </a:ext>
                </a:extLst>
              </a:tr>
              <a:tr h="422004">
                <a:tc>
                  <a:txBody>
                    <a:bodyPr/>
                    <a:lstStyle/>
                    <a:p>
                      <a:pPr marL="0" marR="8890">
                        <a:spcBef>
                          <a:spcPts val="480"/>
                        </a:spcBef>
                        <a:spcAft>
                          <a:spcPts val="480"/>
                        </a:spcAft>
                      </a:pPr>
                      <a:r>
                        <a:rPr lang="en-US" sz="1100">
                          <a:effectLst/>
                          <a:latin typeface="Century Gothic" panose="020B0502020202020204" pitchFamily="34" charset="0"/>
                          <a:ea typeface="Times New Roman" panose="02020603050405020304" pitchFamily="18" charset="0"/>
                          <a:cs typeface="Times New Roman" panose="02020603050405020304" pitchFamily="18" charset="0"/>
                        </a:rPr>
                        <a:t>I am developing the necessary skills to achieve my school, college, or career goals.</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5997231"/>
                  </a:ext>
                </a:extLst>
              </a:tr>
              <a:tr h="422004">
                <a:tc>
                  <a:txBody>
                    <a:bodyPr/>
                    <a:lstStyle/>
                    <a:p>
                      <a:pPr marL="0" marR="8890">
                        <a:spcBef>
                          <a:spcPts val="480"/>
                        </a:spcBef>
                        <a:spcAft>
                          <a:spcPts val="480"/>
                        </a:spcAft>
                      </a:pPr>
                      <a:r>
                        <a:rPr lang="en-US" sz="11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 can ask someone for help applying to college or jobs (for instance with resume writing, interviewing, etc.).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7202541"/>
                  </a:ext>
                </a:extLst>
              </a:tr>
              <a:tr h="422004">
                <a:tc>
                  <a:txBody>
                    <a:bodyPr/>
                    <a:lstStyle/>
                    <a:p>
                      <a:pPr marL="0" marR="8890">
                        <a:spcBef>
                          <a:spcPts val="480"/>
                        </a:spcBef>
                        <a:spcAft>
                          <a:spcPts val="480"/>
                        </a:spcAft>
                      </a:pPr>
                      <a:r>
                        <a:rPr lang="en-US" sz="1100">
                          <a:effectLst/>
                          <a:latin typeface="Century Gothic" panose="020B0502020202020204" pitchFamily="34" charset="0"/>
                          <a:ea typeface="Times New Roman" panose="02020603050405020304" pitchFamily="18" charset="0"/>
                          <a:cs typeface="Times New Roman" panose="02020603050405020304" pitchFamily="18" charset="0"/>
                        </a:rPr>
                        <a:t>I consider different college or career options.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7728885"/>
                  </a:ext>
                </a:extLst>
              </a:tr>
              <a:tr h="422004">
                <a:tc>
                  <a:txBody>
                    <a:bodyPr/>
                    <a:lstStyle/>
                    <a:p>
                      <a:pPr marL="0" marR="8890">
                        <a:spcBef>
                          <a:spcPts val="480"/>
                        </a:spcBef>
                        <a:spcAft>
                          <a:spcPts val="480"/>
                        </a:spcAft>
                      </a:pPr>
                      <a:r>
                        <a:rPr lang="en-US" sz="11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 know where to get help with schoolwork when I need it.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5134103"/>
                  </a:ext>
                </a:extLst>
              </a:tr>
              <a:tr h="422004">
                <a:tc>
                  <a:txBody>
                    <a:bodyPr/>
                    <a:lstStyle/>
                    <a:p>
                      <a:pPr marL="45720" marR="8890" algn="r">
                        <a:spcBef>
                          <a:spcPts val="200"/>
                        </a:spcBef>
                        <a:spcAft>
                          <a:spcPts val="200"/>
                        </a:spcAft>
                      </a:pPr>
                      <a:r>
                        <a:rPr lang="en-US" sz="1200" b="1" dirty="0">
                          <a:effectLst/>
                          <a:latin typeface="Century Gothic" panose="020B0502020202020204" pitchFamily="34" charset="0"/>
                          <a:ea typeface="Times New Roman" panose="02020603050405020304" pitchFamily="18" charset="0"/>
                          <a:cs typeface="Calibri" panose="020F0502020204030204" pitchFamily="34" charset="0"/>
                        </a:rPr>
                        <a:t>Total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___/40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05152510"/>
                  </a:ext>
                </a:extLst>
              </a:tr>
            </a:tbl>
          </a:graphicData>
        </a:graphic>
      </p:graphicFrame>
    </p:spTree>
    <p:extLst>
      <p:ext uri="{BB962C8B-B14F-4D97-AF65-F5344CB8AC3E}">
        <p14:creationId xmlns:p14="http://schemas.microsoft.com/office/powerpoint/2010/main" val="33611873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2919</TotalTime>
  <Words>1499</Words>
  <Application>Microsoft Macintosh PowerPoint</Application>
  <PresentationFormat>Widescreen</PresentationFormat>
  <Paragraphs>157</Paragraphs>
  <Slides>18</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Florentine Friedrich</dc:creator>
  <cp:lastModifiedBy>Florentine Friedrich</cp:lastModifiedBy>
  <cp:revision>40</cp:revision>
  <dcterms:created xsi:type="dcterms:W3CDTF">2021-10-19T21:45:26Z</dcterms:created>
  <dcterms:modified xsi:type="dcterms:W3CDTF">2021-11-11T20:22:47Z</dcterms:modified>
</cp:coreProperties>
</file>