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1" r:id="rId2"/>
    <p:sldId id="262" r:id="rId3"/>
    <p:sldId id="297" r:id="rId4"/>
    <p:sldId id="292" r:id="rId5"/>
    <p:sldId id="299" r:id="rId6"/>
    <p:sldId id="301" r:id="rId7"/>
    <p:sldId id="294" r:id="rId8"/>
    <p:sldId id="291" r:id="rId9"/>
    <p:sldId id="303" r:id="rId10"/>
    <p:sldId id="302" r:id="rId11"/>
    <p:sldId id="278" r:id="rId12"/>
    <p:sldId id="279" r:id="rId13"/>
    <p:sldId id="281" r:id="rId14"/>
    <p:sldId id="282" r:id="rId15"/>
    <p:sldId id="284" r:id="rId16"/>
    <p:sldId id="295" r:id="rId17"/>
    <p:sldId id="296" r:id="rId18"/>
    <p:sldId id="285"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3D7"/>
    <a:srgbClr val="E6C2D7"/>
    <a:srgbClr val="CEC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6"/>
    <p:restoredTop sz="94156"/>
  </p:normalViewPr>
  <p:slideViewPr>
    <p:cSldViewPr snapToGrid="0" snapToObjects="1">
      <p:cViewPr varScale="1">
        <p:scale>
          <a:sx n="72" d="100"/>
          <a:sy n="72"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Personal Interests </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Education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Brain Exercise </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BF196802-68CB-6449-89E0-CD4BCB77F405}">
      <dgm:prSet phldrT="[Text]"/>
      <dgm:spPr/>
      <dgm:t>
        <a:bodyPr/>
        <a:lstStyle/>
        <a:p>
          <a:r>
            <a:rPr lang="en-US" dirty="0"/>
            <a:t>Conversation </a:t>
          </a:r>
        </a:p>
      </dgm:t>
    </dgm:pt>
    <dgm:pt modelId="{2E1FBA41-532A-7E47-90E1-1B1C5A85A900}" type="parTrans" cxnId="{D6950AA0-2381-DE47-AB4A-B9F758A4893B}">
      <dgm:prSet/>
      <dgm:spPr/>
      <dgm:t>
        <a:bodyPr/>
        <a:lstStyle/>
        <a:p>
          <a:endParaRPr lang="en-US"/>
        </a:p>
      </dgm:t>
    </dgm:pt>
    <dgm:pt modelId="{A26B08CF-9E14-F445-98B0-6E39D84CDECA}" type="sibTrans" cxnId="{D6950AA0-2381-DE47-AB4A-B9F758A4893B}">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4"/>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4">
        <dgm:presLayoutVars>
          <dgm:chMax val="0"/>
          <dgm:chPref val="0"/>
          <dgm:bulletEnabled val="1"/>
        </dgm:presLayoutVars>
      </dgm:prSet>
      <dgm:spPr/>
    </dgm:pt>
    <dgm:pt modelId="{6CA115B0-9DD5-5043-B75D-319D8DDF7352}" type="pres">
      <dgm:prSet presAssocID="{52F93ED4-4945-8943-A188-280B11688D64}" presName="wedge2" presStyleLbl="node1" presStyleIdx="1" presStyleCnt="4"/>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4">
        <dgm:presLayoutVars>
          <dgm:chMax val="0"/>
          <dgm:chPref val="0"/>
          <dgm:bulletEnabled val="1"/>
        </dgm:presLayoutVars>
      </dgm:prSet>
      <dgm:spPr/>
    </dgm:pt>
    <dgm:pt modelId="{D70B905D-EC17-3543-B028-B5F6CEFAF4FD}" type="pres">
      <dgm:prSet presAssocID="{52F93ED4-4945-8943-A188-280B11688D64}" presName="wedge3" presStyleLbl="node1" presStyleIdx="2" presStyleCnt="4"/>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4">
        <dgm:presLayoutVars>
          <dgm:chMax val="0"/>
          <dgm:chPref val="0"/>
          <dgm:bulletEnabled val="1"/>
        </dgm:presLayoutVars>
      </dgm:prSet>
      <dgm:spPr/>
    </dgm:pt>
    <dgm:pt modelId="{A25E7025-C70A-9C47-B6C6-88A381B69691}" type="pres">
      <dgm:prSet presAssocID="{52F93ED4-4945-8943-A188-280B11688D64}" presName="wedge4" presStyleLbl="node1" presStyleIdx="3" presStyleCnt="4"/>
      <dgm:spPr/>
    </dgm:pt>
    <dgm:pt modelId="{20070067-CE21-EC47-B486-9C51B0F2C46C}" type="pres">
      <dgm:prSet presAssocID="{52F93ED4-4945-8943-A188-280B11688D64}" presName="dummy4a" presStyleCnt="0"/>
      <dgm:spPr/>
    </dgm:pt>
    <dgm:pt modelId="{3AD5540F-A0F7-AE41-96B7-309DE857BB3F}" type="pres">
      <dgm:prSet presAssocID="{52F93ED4-4945-8943-A188-280B11688D64}" presName="dummy4b" presStyleCnt="0"/>
      <dgm:spPr/>
    </dgm:pt>
    <dgm:pt modelId="{1168B007-55C7-804E-A8C1-CC905BFAFA56}" type="pres">
      <dgm:prSet presAssocID="{52F93ED4-4945-8943-A188-280B11688D64}" presName="wedge4Tx" presStyleLbl="node1" presStyleIdx="3" presStyleCnt="4">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4"/>
      <dgm:spPr/>
    </dgm:pt>
    <dgm:pt modelId="{9B2892FA-E4BB-854E-BF0B-F105E3006782}" type="pres">
      <dgm:prSet presAssocID="{0FFAA4BC-0E72-2C48-B9FD-D066C24DAE06}" presName="arrowWedge2" presStyleLbl="fgSibTrans2D1" presStyleIdx="1" presStyleCnt="4"/>
      <dgm:spPr/>
    </dgm:pt>
    <dgm:pt modelId="{94F26115-A0BE-F047-BD90-2B54648EFA6C}" type="pres">
      <dgm:prSet presAssocID="{C149702F-F3D1-E643-8A66-DD2F64C684AD}" presName="arrowWedge3" presStyleLbl="fgSibTrans2D1" presStyleIdx="2" presStyleCnt="4"/>
      <dgm:spPr/>
    </dgm:pt>
    <dgm:pt modelId="{2651A8FD-C146-C34C-9BEA-FAA456CEA8BB}" type="pres">
      <dgm:prSet presAssocID="{A26B08CF-9E14-F445-98B0-6E39D84CDECA}" presName="arrowWedge4" presStyleLbl="fgSibTrans2D1" presStyleIdx="3" presStyleCnt="4"/>
      <dgm:spPr/>
    </dgm:pt>
  </dgm:ptLst>
  <dgm:cxnLst>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A5151979-554E-7443-B3EC-E05A1BBB166B}" type="presOf" srcId="{BF196802-68CB-6449-89E0-CD4BCB77F405}" destId="{A25E7025-C70A-9C47-B6C6-88A381B69691}" srcOrd="0" destOrd="0" presId="urn:microsoft.com/office/officeart/2005/8/layout/cycle8"/>
    <dgm:cxn modelId="{2C31E08C-C823-1E48-A326-64014F95F4B2}" type="presOf" srcId="{BF196802-68CB-6449-89E0-CD4BCB77F405}" destId="{1168B007-55C7-804E-A8C1-CC905BFAFA56}" srcOrd="1"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D6950AA0-2381-DE47-AB4A-B9F758A4893B}" srcId="{52F93ED4-4945-8943-A188-280B11688D64}" destId="{BF196802-68CB-6449-89E0-CD4BCB77F405}" srcOrd="3" destOrd="0" parTransId="{2E1FBA41-532A-7E47-90E1-1B1C5A85A900}" sibTransId="{A26B08CF-9E14-F445-98B0-6E39D84CDECA}"/>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40B11434-942C-B244-8916-EF68B3D6CC1D}" type="presParOf" srcId="{30201D2E-0279-394F-8A12-53578EB44367}" destId="{A25E7025-C70A-9C47-B6C6-88A381B69691}" srcOrd="12" destOrd="0" presId="urn:microsoft.com/office/officeart/2005/8/layout/cycle8"/>
    <dgm:cxn modelId="{27478DFD-57D2-3048-BC95-FDD6D7271E78}" type="presParOf" srcId="{30201D2E-0279-394F-8A12-53578EB44367}" destId="{20070067-CE21-EC47-B486-9C51B0F2C46C}" srcOrd="13" destOrd="0" presId="urn:microsoft.com/office/officeart/2005/8/layout/cycle8"/>
    <dgm:cxn modelId="{8EBF82EC-1ED5-794F-B68B-3E7800D98F2D}" type="presParOf" srcId="{30201D2E-0279-394F-8A12-53578EB44367}" destId="{3AD5540F-A0F7-AE41-96B7-309DE857BB3F}" srcOrd="14" destOrd="0" presId="urn:microsoft.com/office/officeart/2005/8/layout/cycle8"/>
    <dgm:cxn modelId="{BE54BEEF-A547-9542-A036-B6FCDD015B0E}" type="presParOf" srcId="{30201D2E-0279-394F-8A12-53578EB44367}" destId="{1168B007-55C7-804E-A8C1-CC905BFAFA56}" srcOrd="15" destOrd="0" presId="urn:microsoft.com/office/officeart/2005/8/layout/cycle8"/>
    <dgm:cxn modelId="{67D54264-FD17-E84B-AC84-3465D7579959}" type="presParOf" srcId="{30201D2E-0279-394F-8A12-53578EB44367}" destId="{8BEB9EE7-9F46-8040-AC15-B0B19F5B6555}" srcOrd="16" destOrd="0" presId="urn:microsoft.com/office/officeart/2005/8/layout/cycle8"/>
    <dgm:cxn modelId="{AEA8B31F-3AC3-4345-AF8C-8700F4C83B39}" type="presParOf" srcId="{30201D2E-0279-394F-8A12-53578EB44367}" destId="{9B2892FA-E4BB-854E-BF0B-F105E3006782}" srcOrd="17" destOrd="0" presId="urn:microsoft.com/office/officeart/2005/8/layout/cycle8"/>
    <dgm:cxn modelId="{FA5AE208-261A-5040-906D-3C2A797C1465}" type="presParOf" srcId="{30201D2E-0279-394F-8A12-53578EB44367}" destId="{94F26115-A0BE-F047-BD90-2B54648EFA6C}" srcOrd="18" destOrd="0" presId="urn:microsoft.com/office/officeart/2005/8/layout/cycle8"/>
    <dgm:cxn modelId="{AFBA2EE4-851F-2D4C-9409-1A8FA751EA6A}" type="presParOf" srcId="{30201D2E-0279-394F-8A12-53578EB44367}" destId="{2651A8FD-C146-C34C-9BEA-FAA456CEA8B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311532" y="265732"/>
          <a:ext cx="3616621" cy="3616621"/>
        </a:xfrm>
        <a:prstGeom prst="pie">
          <a:avLst>
            <a:gd name="adj1" fmla="val 16200000"/>
            <a:gd name="adj2" fmla="val 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Personal Interests </a:t>
          </a:r>
        </a:p>
      </dsp:txBody>
      <dsp:txXfrm>
        <a:off x="3231355" y="1015320"/>
        <a:ext cx="1334705" cy="990265"/>
      </dsp:txXfrm>
    </dsp:sp>
    <dsp:sp modelId="{6CA115B0-9DD5-5043-B75D-319D8DDF7352}">
      <dsp:nvSpPr>
        <dsp:cNvPr id="0" name=""/>
        <dsp:cNvSpPr/>
      </dsp:nvSpPr>
      <dsp:spPr>
        <a:xfrm>
          <a:off x="1311532" y="387147"/>
          <a:ext cx="3616621" cy="3616621"/>
        </a:xfrm>
        <a:prstGeom prst="pie">
          <a:avLst>
            <a:gd name="adj1" fmla="val 0"/>
            <a:gd name="adj2" fmla="val 5400000"/>
          </a:avLst>
        </a:prstGeom>
        <a:solidFill>
          <a:schemeClr val="accent3">
            <a:hueOff val="903533"/>
            <a:satOff val="33333"/>
            <a:lumOff val="-4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Education  </a:t>
          </a:r>
        </a:p>
      </dsp:txBody>
      <dsp:txXfrm>
        <a:off x="3231355" y="2263916"/>
        <a:ext cx="1334705" cy="990265"/>
      </dsp:txXfrm>
    </dsp:sp>
    <dsp:sp modelId="{D70B905D-EC17-3543-B028-B5F6CEFAF4FD}">
      <dsp:nvSpPr>
        <dsp:cNvPr id="0" name=""/>
        <dsp:cNvSpPr/>
      </dsp:nvSpPr>
      <dsp:spPr>
        <a:xfrm>
          <a:off x="1190117" y="387147"/>
          <a:ext cx="3616621" cy="3616621"/>
        </a:xfrm>
        <a:prstGeom prst="pie">
          <a:avLst>
            <a:gd name="adj1" fmla="val 5400000"/>
            <a:gd name="adj2" fmla="val 10800000"/>
          </a:avLst>
        </a:prstGeom>
        <a:solidFill>
          <a:schemeClr val="accent3">
            <a:hueOff val="1807066"/>
            <a:satOff val="66667"/>
            <a:lumOff val="-9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Brain Exercise </a:t>
          </a:r>
        </a:p>
      </dsp:txBody>
      <dsp:txXfrm>
        <a:off x="1552209" y="2263916"/>
        <a:ext cx="1334705" cy="990265"/>
      </dsp:txXfrm>
    </dsp:sp>
    <dsp:sp modelId="{A25E7025-C70A-9C47-B6C6-88A381B69691}">
      <dsp:nvSpPr>
        <dsp:cNvPr id="0" name=""/>
        <dsp:cNvSpPr/>
      </dsp:nvSpPr>
      <dsp:spPr>
        <a:xfrm>
          <a:off x="1190117" y="265732"/>
          <a:ext cx="3616621" cy="3616621"/>
        </a:xfrm>
        <a:prstGeom prst="pie">
          <a:avLst>
            <a:gd name="adj1" fmla="val 108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Conversation </a:t>
          </a:r>
        </a:p>
      </dsp:txBody>
      <dsp:txXfrm>
        <a:off x="1552209" y="1015320"/>
        <a:ext cx="1334705" cy="990265"/>
      </dsp:txXfrm>
    </dsp:sp>
    <dsp:sp modelId="{8BEB9EE7-9F46-8040-AC15-B0B19F5B6555}">
      <dsp:nvSpPr>
        <dsp:cNvPr id="0" name=""/>
        <dsp:cNvSpPr/>
      </dsp:nvSpPr>
      <dsp:spPr>
        <a:xfrm>
          <a:off x="1087646" y="41846"/>
          <a:ext cx="4064393" cy="4064393"/>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087646" y="163261"/>
          <a:ext cx="4064393" cy="4064393"/>
        </a:xfrm>
        <a:prstGeom prst="circularArrow">
          <a:avLst>
            <a:gd name="adj1" fmla="val 5085"/>
            <a:gd name="adj2" fmla="val 327528"/>
            <a:gd name="adj3" fmla="val 5072472"/>
            <a:gd name="adj4" fmla="val 0"/>
            <a:gd name="adj5" fmla="val 5932"/>
          </a:avLst>
        </a:prstGeom>
        <a:solidFill>
          <a:schemeClr val="accent3">
            <a:hueOff val="903533"/>
            <a:satOff val="33333"/>
            <a:lumOff val="-490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966230" y="163261"/>
          <a:ext cx="4064393" cy="4064393"/>
        </a:xfrm>
        <a:prstGeom prst="circularArrow">
          <a:avLst>
            <a:gd name="adj1" fmla="val 5085"/>
            <a:gd name="adj2" fmla="val 327528"/>
            <a:gd name="adj3" fmla="val 10472472"/>
            <a:gd name="adj4" fmla="val 5400000"/>
            <a:gd name="adj5" fmla="val 5932"/>
          </a:avLst>
        </a:prstGeom>
        <a:solidFill>
          <a:schemeClr val="accent3">
            <a:hueOff val="1807066"/>
            <a:satOff val="66667"/>
            <a:lumOff val="-980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651A8FD-C146-C34C-9BEA-FAA456CEA8BB}">
      <dsp:nvSpPr>
        <dsp:cNvPr id="0" name=""/>
        <dsp:cNvSpPr/>
      </dsp:nvSpPr>
      <dsp:spPr>
        <a:xfrm>
          <a:off x="966230" y="41846"/>
          <a:ext cx="4064393" cy="4064393"/>
        </a:xfrm>
        <a:prstGeom prst="circularArrow">
          <a:avLst>
            <a:gd name="adj1" fmla="val 5085"/>
            <a:gd name="adj2" fmla="val 327528"/>
            <a:gd name="adj3" fmla="val 15872472"/>
            <a:gd name="adj4" fmla="val 108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5AECA-BFAC-1446-9969-EB092E2A9C68}"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919B1-5E6E-2649-B5AC-C77E7B3AA678}" type="slidenum">
              <a:rPr lang="en-US" smtClean="0"/>
              <a:t>‹#›</a:t>
            </a:fld>
            <a:endParaRPr lang="en-US"/>
          </a:p>
        </p:txBody>
      </p:sp>
    </p:spTree>
    <p:extLst>
      <p:ext uri="{BB962C8B-B14F-4D97-AF65-F5344CB8AC3E}">
        <p14:creationId xmlns:p14="http://schemas.microsoft.com/office/powerpoint/2010/main" val="32201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A53327-AAD5-7440-BEEB-CF7F618DF819}" type="slidenum">
              <a:rPr lang="en-US" smtClean="0"/>
              <a:t>12</a:t>
            </a:fld>
            <a:endParaRPr lang="en-US"/>
          </a:p>
        </p:txBody>
      </p:sp>
    </p:spTree>
    <p:extLst>
      <p:ext uri="{BB962C8B-B14F-4D97-AF65-F5344CB8AC3E}">
        <p14:creationId xmlns:p14="http://schemas.microsoft.com/office/powerpoint/2010/main" val="38207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54CC-CE9B-F74B-BC1D-EC137C781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B93FA-B841-B44D-B236-ED19AE704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EF42F-FF3F-4843-BE73-A13544C898C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0E2CE5CA-AFCD-F643-9FD7-67508C13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4AD61-81E4-474D-AB9D-6EA6F43353F0}"/>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40523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249-6029-034A-B6E1-905F058F8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9E1CD-41AA-D641-BE4F-26CFD1D0F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C7E3-9300-D641-B97C-355B2F86567F}"/>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9F411A47-524E-D84D-AAAB-67891B5B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66CD8-DD12-CE4A-B3E9-47FB4C29C52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82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7A97-EB3E-4C4C-97E0-8DB795AC7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6BED5-69B2-8147-91C2-29A267F4B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49D02-8BBB-1A4F-94B4-2F67AE3EE74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C15B6F27-7DF2-584D-848B-4BA29BFFD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DA5F7-8654-044C-AAB4-2D053FBC61A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798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7CE3-5EB0-8940-90F4-C27BD045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96D14-0278-4248-824E-E7E7C70C4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31F3E-9176-874A-B6F4-B2FC0858601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471242C2-C3EA-5842-A30D-E36EBD67E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36B5-B7BC-7C48-9425-19779496C2C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03428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C3BA-0F91-A546-82FF-4C18D41DC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73FDC-DB81-3A43-B9FA-A818B9D93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B8DDF-A8C2-7C40-BD78-26CCB3179BC0}"/>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BC99F9F1-A514-0A4B-8B4D-5AF6A5CBA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DB2E-75CB-5047-80DC-347B001DBFB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57218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B137-4DD6-794E-BC0C-1B32A32C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0268-0492-024D-B830-048F27573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90F921-D112-B242-860E-AD5943F64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34D07-F2F8-514E-9F19-DC440F184BDC}"/>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AB352A1D-3D92-C34B-8524-02442EBFC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D92D8-A605-6E4C-BD61-10925AF070CC}"/>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4532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EEF5-F899-E043-818F-A391B8EE7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C91AB-178C-7841-9690-BCFDDBC2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74B2F-D8C6-4A48-BA81-EDEFE1F7F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C0A05-809D-FF48-B43A-59A244D6B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B1DD6-D991-D049-9B89-84149D988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B2B03-E99F-5D43-8B45-076CCB1DD66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8" name="Footer Placeholder 7">
            <a:extLst>
              <a:ext uri="{FF2B5EF4-FFF2-40B4-BE49-F238E27FC236}">
                <a16:creationId xmlns:a16="http://schemas.microsoft.com/office/drawing/2014/main" id="{55F2C87F-511E-E740-9283-B7896ACB8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F3844-8C7C-8C43-8814-8468D10826DE}"/>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4378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A799-3292-6542-9218-BE6B9F06F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87826-528A-9B41-8FD5-A898F9D7E83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4" name="Footer Placeholder 3">
            <a:extLst>
              <a:ext uri="{FF2B5EF4-FFF2-40B4-BE49-F238E27FC236}">
                <a16:creationId xmlns:a16="http://schemas.microsoft.com/office/drawing/2014/main" id="{C56BBD80-2AFC-5041-B23D-94EDBF8AE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7250C-2351-7E40-A0D7-BC227277403B}"/>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8871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DC94B-9EE1-7D49-A96E-E2EB6514A64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3" name="Footer Placeholder 2">
            <a:extLst>
              <a:ext uri="{FF2B5EF4-FFF2-40B4-BE49-F238E27FC236}">
                <a16:creationId xmlns:a16="http://schemas.microsoft.com/office/drawing/2014/main" id="{C74E9290-15CB-3045-9668-E4CC78F0D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00345-EBE9-F44B-A57D-0CAC2A7B3502}"/>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2838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AFFA-187C-F741-B2CA-702E79B1E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DDF42-4858-CB49-BEAD-AB810258E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5E884-0133-E742-BEB7-8B4113D36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88444-A239-7F4A-98D1-96A001892688}"/>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28D4B5CD-CFE5-BD4A-B3D5-944F29DA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AA6E6-75ED-2240-921B-AB5789D789B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72659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FC8-1B7C-764E-B090-C66CFDF41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F8676-EC1F-5346-9C94-2BA82632E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4B032-271F-C246-B090-17BE31BC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03D47-B026-7F46-AD71-39B9411259A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3A559EF0-34ED-9149-A264-7FD9229B4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8CC03-433C-F948-BB6A-BD492DD36CEA}"/>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78061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276D-86FF-9249-804A-FFD8B7161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881CA-DECC-B842-9EFA-1E01BA4BF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62870-6E81-9E4F-B25D-505DBDD7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23B84962-87DC-B04C-8082-F9B56B972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2A729-F70B-0945-9404-358A1E6D2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B05B-BD19-114B-A582-F0CB9D162A93}" type="slidenum">
              <a:rPr lang="en-US" smtClean="0"/>
              <a:t>‹#›</a:t>
            </a:fld>
            <a:endParaRPr lang="en-US"/>
          </a:p>
        </p:txBody>
      </p:sp>
    </p:spTree>
    <p:extLst>
      <p:ext uri="{BB962C8B-B14F-4D97-AF65-F5344CB8AC3E}">
        <p14:creationId xmlns:p14="http://schemas.microsoft.com/office/powerpoint/2010/main" val="134605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C4Zict8_alY?feature=oembed" TargetMode="External"/><Relationship Id="rId5" Type="http://schemas.openxmlformats.org/officeDocument/2006/relationships/image" Target="../media/image6.jpe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7CB67E-9AD6-3140-ACAF-797A91B69D30}"/>
              </a:ext>
            </a:extLst>
          </p:cNvPr>
          <p:cNvSpPr txBox="1"/>
          <p:nvPr/>
        </p:nvSpPr>
        <p:spPr>
          <a:xfrm>
            <a:off x="2865783" y="1033669"/>
            <a:ext cx="6460434" cy="2123658"/>
          </a:xfrm>
          <a:custGeom>
            <a:avLst/>
            <a:gdLst>
              <a:gd name="connsiteX0" fmla="*/ 0 w 6460434"/>
              <a:gd name="connsiteY0" fmla="*/ 0 h 2123658"/>
              <a:gd name="connsiteX1" fmla="*/ 6460434 w 6460434"/>
              <a:gd name="connsiteY1" fmla="*/ 0 h 2123658"/>
              <a:gd name="connsiteX2" fmla="*/ 6460434 w 6460434"/>
              <a:gd name="connsiteY2" fmla="*/ 2123658 h 2123658"/>
              <a:gd name="connsiteX3" fmla="*/ 0 w 6460434"/>
              <a:gd name="connsiteY3" fmla="*/ 2123658 h 2123658"/>
              <a:gd name="connsiteX4" fmla="*/ 0 w 6460434"/>
              <a:gd name="connsiteY4" fmla="*/ 0 h 21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434" h="2123658" fill="none" extrusionOk="0">
                <a:moveTo>
                  <a:pt x="0" y="0"/>
                </a:moveTo>
                <a:cubicBezTo>
                  <a:pt x="2084071" y="-49533"/>
                  <a:pt x="3742642" y="-14809"/>
                  <a:pt x="6460434" y="0"/>
                </a:cubicBezTo>
                <a:cubicBezTo>
                  <a:pt x="6548073" y="955866"/>
                  <a:pt x="6387755" y="1334776"/>
                  <a:pt x="6460434" y="2123658"/>
                </a:cubicBezTo>
                <a:cubicBezTo>
                  <a:pt x="3694183" y="2075427"/>
                  <a:pt x="2210991" y="2208113"/>
                  <a:pt x="0" y="2123658"/>
                </a:cubicBezTo>
                <a:cubicBezTo>
                  <a:pt x="-38581" y="1723889"/>
                  <a:pt x="63341" y="312919"/>
                  <a:pt x="0" y="0"/>
                </a:cubicBezTo>
                <a:close/>
              </a:path>
              <a:path w="6460434" h="2123658" stroke="0" extrusionOk="0">
                <a:moveTo>
                  <a:pt x="0" y="0"/>
                </a:moveTo>
                <a:cubicBezTo>
                  <a:pt x="834556" y="118645"/>
                  <a:pt x="3951533" y="116012"/>
                  <a:pt x="6460434" y="0"/>
                </a:cubicBezTo>
                <a:cubicBezTo>
                  <a:pt x="6327552" y="617749"/>
                  <a:pt x="6545385" y="1144266"/>
                  <a:pt x="6460434" y="2123658"/>
                </a:cubicBezTo>
                <a:cubicBezTo>
                  <a:pt x="5620639" y="2258258"/>
                  <a:pt x="1291046" y="1966462"/>
                  <a:pt x="0" y="2123658"/>
                </a:cubicBezTo>
                <a:cubicBezTo>
                  <a:pt x="-20187" y="1822789"/>
                  <a:pt x="-152480" y="736390"/>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4400" dirty="0">
                <a:latin typeface="Century Gothic" panose="020B0502020202020204" pitchFamily="34" charset="0"/>
              </a:rPr>
              <a:t>Module 5</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Intellectual Wellness</a:t>
            </a:r>
            <a:endParaRPr lang="en-US" sz="4400" dirty="0"/>
          </a:p>
        </p:txBody>
      </p:sp>
      <p:pic>
        <p:nvPicPr>
          <p:cNvPr id="8" name="Graphic 7" descr="Storytelling outline">
            <a:extLst>
              <a:ext uri="{FF2B5EF4-FFF2-40B4-BE49-F238E27FC236}">
                <a16:creationId xmlns:a16="http://schemas.microsoft.com/office/drawing/2014/main" id="{2B9875D8-143B-8649-8EF2-E9ACC67BD0D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0661" y="3700674"/>
            <a:ext cx="2610678" cy="2610678"/>
          </a:xfrm>
          <a:prstGeom prst="rect">
            <a:avLst/>
          </a:prstGeom>
        </p:spPr>
      </p:pic>
    </p:spTree>
    <p:extLst>
      <p:ext uri="{BB962C8B-B14F-4D97-AF65-F5344CB8AC3E}">
        <p14:creationId xmlns:p14="http://schemas.microsoft.com/office/powerpoint/2010/main" val="200759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graphicFrame>
        <p:nvGraphicFramePr>
          <p:cNvPr id="3" name="Table 3">
            <a:extLst>
              <a:ext uri="{FF2B5EF4-FFF2-40B4-BE49-F238E27FC236}">
                <a16:creationId xmlns:a16="http://schemas.microsoft.com/office/drawing/2014/main" id="{D8907542-FC91-4E44-ABB9-9194DED0F2D0}"/>
              </a:ext>
            </a:extLst>
          </p:cNvPr>
          <p:cNvGraphicFramePr>
            <a:graphicFrameLocks noGrp="1"/>
          </p:cNvGraphicFramePr>
          <p:nvPr>
            <p:extLst>
              <p:ext uri="{D42A27DB-BD31-4B8C-83A1-F6EECF244321}">
                <p14:modId xmlns:p14="http://schemas.microsoft.com/office/powerpoint/2010/main" val="1734960099"/>
              </p:ext>
            </p:extLst>
          </p:nvPr>
        </p:nvGraphicFramePr>
        <p:xfrm>
          <a:off x="381000" y="1231086"/>
          <a:ext cx="11226799" cy="5497071"/>
        </p:xfrm>
        <a:graphic>
          <a:graphicData uri="http://schemas.openxmlformats.org/drawingml/2006/table">
            <a:tbl>
              <a:tblPr firstRow="1" bandRow="1">
                <a:tableStyleId>{6E25E649-3F16-4E02-A733-19D2CDBF48F0}</a:tableStyleId>
              </a:tblPr>
              <a:tblGrid>
                <a:gridCol w="5930591">
                  <a:extLst>
                    <a:ext uri="{9D8B030D-6E8A-4147-A177-3AD203B41FA5}">
                      <a16:colId xmlns:a16="http://schemas.microsoft.com/office/drawing/2014/main" val="1433761710"/>
                    </a:ext>
                  </a:extLst>
                </a:gridCol>
                <a:gridCol w="1324052">
                  <a:extLst>
                    <a:ext uri="{9D8B030D-6E8A-4147-A177-3AD203B41FA5}">
                      <a16:colId xmlns:a16="http://schemas.microsoft.com/office/drawing/2014/main" val="335896936"/>
                    </a:ext>
                  </a:extLst>
                </a:gridCol>
                <a:gridCol w="1324052">
                  <a:extLst>
                    <a:ext uri="{9D8B030D-6E8A-4147-A177-3AD203B41FA5}">
                      <a16:colId xmlns:a16="http://schemas.microsoft.com/office/drawing/2014/main" val="193471671"/>
                    </a:ext>
                  </a:extLst>
                </a:gridCol>
                <a:gridCol w="1324052">
                  <a:extLst>
                    <a:ext uri="{9D8B030D-6E8A-4147-A177-3AD203B41FA5}">
                      <a16:colId xmlns:a16="http://schemas.microsoft.com/office/drawing/2014/main" val="778859930"/>
                    </a:ext>
                  </a:extLst>
                </a:gridCol>
                <a:gridCol w="1324052">
                  <a:extLst>
                    <a:ext uri="{9D8B030D-6E8A-4147-A177-3AD203B41FA5}">
                      <a16:colId xmlns:a16="http://schemas.microsoft.com/office/drawing/2014/main" val="432080669"/>
                    </a:ext>
                  </a:extLst>
                </a:gridCol>
              </a:tblGrid>
              <a:tr h="728391">
                <a:tc>
                  <a:txBody>
                    <a:bodyPr/>
                    <a:lstStyle/>
                    <a:p>
                      <a:pPr marL="45720">
                        <a:spcBef>
                          <a:spcPts val="200"/>
                        </a:spcBef>
                        <a:spcAft>
                          <a:spcPts val="200"/>
                        </a:spcAft>
                      </a:pPr>
                      <a:r>
                        <a:rPr lang="en-US" dirty="0"/>
                        <a:t>Intellectual Wellness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Rarely, if 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Sometimes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Most of the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Always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68267"/>
                  </a:ext>
                </a:extLst>
              </a:tr>
              <a:tr h="422004">
                <a:tc>
                  <a:txBody>
                    <a:bodyPr/>
                    <a:lstStyle/>
                    <a:p>
                      <a:pPr marL="0" marR="8890">
                        <a:spcBef>
                          <a:spcPts val="480"/>
                        </a:spcBef>
                        <a:spcAft>
                          <a:spcPts val="48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seek personal growth by learning new skills.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997790"/>
                  </a:ext>
                </a:extLst>
              </a:tr>
              <a:tr h="422004">
                <a:tc>
                  <a:txBody>
                    <a:bodyPr/>
                    <a:lstStyle/>
                    <a:p>
                      <a:pPr marL="0" marR="8890">
                        <a:spcBef>
                          <a:spcPts val="480"/>
                        </a:spcBef>
                        <a:spcAft>
                          <a:spcPts val="480"/>
                        </a:spcAft>
                      </a:pPr>
                      <a:r>
                        <a:rPr lang="en-U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listen to ideas different from my own and re-­­examine my judgments on social and cultural topics such as age, gender, religion, sexual orientation, race, disability, national origin, ethics, and political issues.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63607"/>
                  </a:ext>
                </a:extLst>
              </a:tr>
              <a:tr h="422004">
                <a:tc>
                  <a:txBody>
                    <a:bodyPr/>
                    <a:lstStyle/>
                    <a:p>
                      <a:pPr marL="0" marR="8890">
                        <a:spcBef>
                          <a:spcPts val="480"/>
                        </a:spcBef>
                        <a:spcAft>
                          <a:spcPts val="480"/>
                        </a:spcAft>
                      </a:pPr>
                      <a:r>
                        <a:rPr lang="en-US" sz="1200">
                          <a:effectLst/>
                          <a:latin typeface="Century Gothic" panose="020B0502020202020204" pitchFamily="34" charset="0"/>
                          <a:ea typeface="Times New Roman" panose="02020603050405020304" pitchFamily="18" charset="0"/>
                          <a:cs typeface="Times New Roman" panose="02020603050405020304" pitchFamily="18" charset="0"/>
                        </a:rPr>
                        <a:t>I look for ways to use my creativity and critical thinking skills.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03522"/>
                  </a:ext>
                </a:extLst>
              </a:tr>
              <a:tr h="422004">
                <a:tc>
                  <a:txBody>
                    <a:bodyPr/>
                    <a:lstStyle/>
                    <a:p>
                      <a:pPr marL="0" marR="8890">
                        <a:spcBef>
                          <a:spcPts val="480"/>
                        </a:spcBef>
                        <a:spcAft>
                          <a:spcPts val="480"/>
                        </a:spcAft>
                      </a:pPr>
                      <a:r>
                        <a:rPr lang="en-U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am open to new ideas.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936989"/>
                  </a:ext>
                </a:extLst>
              </a:tr>
              <a:tr h="422004">
                <a:tc>
                  <a:txBody>
                    <a:bodyPr/>
                    <a:lstStyle/>
                    <a:p>
                      <a:pPr marL="0" marR="8890">
                        <a:spcBef>
                          <a:spcPts val="480"/>
                        </a:spcBef>
                        <a:spcAft>
                          <a:spcPts val="480"/>
                        </a:spcAft>
                      </a:pPr>
                      <a:r>
                        <a:rPr lang="en-US" sz="1200">
                          <a:effectLst/>
                          <a:latin typeface="Century Gothic" panose="020B0502020202020204" pitchFamily="34" charset="0"/>
                          <a:ea typeface="Times New Roman" panose="02020603050405020304" pitchFamily="18" charset="0"/>
                          <a:cs typeface="Times New Roman" panose="02020603050405020304" pitchFamily="18" charset="0"/>
                        </a:rPr>
                        <a:t>I stay informed about social, political and/or current issues.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043864"/>
                  </a:ext>
                </a:extLst>
              </a:tr>
              <a:tr h="422004">
                <a:tc>
                  <a:txBody>
                    <a:bodyPr/>
                    <a:lstStyle/>
                    <a:p>
                      <a:pPr marL="0" marR="8890">
                        <a:spcBef>
                          <a:spcPts val="480"/>
                        </a:spcBef>
                        <a:spcAft>
                          <a:spcPts val="480"/>
                        </a:spcAft>
                      </a:pPr>
                      <a:r>
                        <a:rPr lang="en-U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watch educational programs on T.V.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561179"/>
                  </a:ext>
                </a:extLst>
              </a:tr>
              <a:tr h="422004">
                <a:tc>
                  <a:txBody>
                    <a:bodyPr/>
                    <a:lstStyle/>
                    <a:p>
                      <a:pPr marL="0" marR="8890">
                        <a:spcBef>
                          <a:spcPts val="480"/>
                        </a:spcBef>
                        <a:spcAft>
                          <a:spcPts val="480"/>
                        </a:spcAft>
                      </a:pPr>
                      <a:r>
                        <a:rPr lang="en-US" sz="1200">
                          <a:effectLst/>
                          <a:latin typeface="Century Gothic" panose="020B0502020202020204" pitchFamily="34" charset="0"/>
                          <a:ea typeface="Times New Roman" panose="02020603050405020304" pitchFamily="18" charset="0"/>
                          <a:cs typeface="Times New Roman" panose="02020603050405020304" pitchFamily="18" charset="0"/>
                        </a:rPr>
                        <a:t>I learn about different topics that interest me from books, magazines, newspapers, or the internet.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997231"/>
                  </a:ext>
                </a:extLst>
              </a:tr>
              <a:tr h="422004">
                <a:tc>
                  <a:txBody>
                    <a:bodyPr/>
                    <a:lstStyle/>
                    <a:p>
                      <a:pPr marL="8890" marR="8890">
                        <a:spcBef>
                          <a:spcPts val="480"/>
                        </a:spcBef>
                        <a:spcAft>
                          <a:spcPts val="480"/>
                        </a:spcAft>
                      </a:pPr>
                      <a:r>
                        <a:rPr lang="en-U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Before making decisions, I gather facts.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02541"/>
                  </a:ext>
                </a:extLst>
              </a:tr>
              <a:tr h="422004">
                <a:tc>
                  <a:txBody>
                    <a:bodyPr/>
                    <a:lstStyle/>
                    <a:p>
                      <a:pPr marL="8890" marR="8890">
                        <a:spcBef>
                          <a:spcPts val="480"/>
                        </a:spcBef>
                        <a:spcAft>
                          <a:spcPts val="480"/>
                        </a:spcAft>
                      </a:pPr>
                      <a:r>
                        <a:rPr lang="en-US" sz="1200">
                          <a:effectLst/>
                          <a:latin typeface="Century Gothic" panose="020B0502020202020204" pitchFamily="34" charset="0"/>
                          <a:ea typeface="Times New Roman" panose="02020603050405020304" pitchFamily="18" charset="0"/>
                          <a:cs typeface="Times New Roman" panose="02020603050405020304" pitchFamily="18" charset="0"/>
                        </a:rPr>
                        <a:t>I know about available school resources.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728885"/>
                  </a:ext>
                </a:extLst>
              </a:tr>
              <a:tr h="422004">
                <a:tc>
                  <a:txBody>
                    <a:bodyPr/>
                    <a:lstStyle/>
                    <a:p>
                      <a:pPr marL="8890" marR="8890">
                        <a:spcBef>
                          <a:spcPts val="480"/>
                        </a:spcBef>
                        <a:spcAft>
                          <a:spcPts val="48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know how to access academic resources when necessary.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134103"/>
                  </a:ext>
                </a:extLst>
              </a:tr>
              <a:tr h="422004">
                <a:tc>
                  <a:txBody>
                    <a:bodyPr/>
                    <a:lstStyle/>
                    <a:p>
                      <a:pPr marL="45720" marR="8890" algn="r">
                        <a:spcBef>
                          <a:spcPts val="200"/>
                        </a:spcBef>
                        <a:spcAft>
                          <a:spcPts val="200"/>
                        </a:spcAft>
                      </a:pPr>
                      <a:r>
                        <a:rPr lang="en-US" sz="1200" b="1" dirty="0">
                          <a:effectLst/>
                          <a:latin typeface="Century Gothic" panose="020B0502020202020204" pitchFamily="34" charset="0"/>
                          <a:ea typeface="Times New Roman" panose="02020603050405020304" pitchFamily="18" charset="0"/>
                          <a:cs typeface="Calibri" panose="020F0502020204030204" pitchFamily="34" charset="0"/>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___/40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5152510"/>
                  </a:ext>
                </a:extLst>
              </a:tr>
            </a:tbl>
          </a:graphicData>
        </a:graphic>
      </p:graphicFrame>
    </p:spTree>
    <p:extLst>
      <p:ext uri="{BB962C8B-B14F-4D97-AF65-F5344CB8AC3E}">
        <p14:creationId xmlns:p14="http://schemas.microsoft.com/office/powerpoint/2010/main" val="368949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pic>
        <p:nvPicPr>
          <p:cNvPr id="5" name="Graphic 4" descr="Thought with solid fill">
            <a:extLst>
              <a:ext uri="{FF2B5EF4-FFF2-40B4-BE49-F238E27FC236}">
                <a16:creationId xmlns:a16="http://schemas.microsoft.com/office/drawing/2014/main" id="{CCDD8CCF-1CFF-BB42-B43F-2E197BA7D2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3629"/>
            <a:ext cx="7395882" cy="7395882"/>
          </a:xfrm>
          <a:prstGeom prst="rect">
            <a:avLst/>
          </a:prstGeom>
        </p:spPr>
      </p:pic>
      <p:sp>
        <p:nvSpPr>
          <p:cNvPr id="7" name="TextBox 6">
            <a:extLst>
              <a:ext uri="{FF2B5EF4-FFF2-40B4-BE49-F238E27FC236}">
                <a16:creationId xmlns:a16="http://schemas.microsoft.com/office/drawing/2014/main" id="{180EAB39-FA0A-5E47-AED4-17B5A21E1F36}"/>
              </a:ext>
            </a:extLst>
          </p:cNvPr>
          <p:cNvSpPr txBox="1"/>
          <p:nvPr/>
        </p:nvSpPr>
        <p:spPr>
          <a:xfrm>
            <a:off x="2498272" y="1317812"/>
            <a:ext cx="3230176" cy="1200329"/>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So, why is intellectual wellness important? </a:t>
            </a:r>
          </a:p>
        </p:txBody>
      </p:sp>
      <p:sp>
        <p:nvSpPr>
          <p:cNvPr id="9" name="Right Arrow 8">
            <a:extLst>
              <a:ext uri="{FF2B5EF4-FFF2-40B4-BE49-F238E27FC236}">
                <a16:creationId xmlns:a16="http://schemas.microsoft.com/office/drawing/2014/main" id="{CD82B078-4D34-AD44-94B8-8EB804748566}"/>
              </a:ext>
            </a:extLst>
          </p:cNvPr>
          <p:cNvSpPr/>
          <p:nvPr/>
        </p:nvSpPr>
        <p:spPr>
          <a:xfrm rot="20977777">
            <a:off x="6478030" y="716168"/>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0" name="TextBox 9">
            <a:extLst>
              <a:ext uri="{FF2B5EF4-FFF2-40B4-BE49-F238E27FC236}">
                <a16:creationId xmlns:a16="http://schemas.microsoft.com/office/drawing/2014/main" id="{6F17C219-D4EB-A347-816B-5D84661F0F67}"/>
              </a:ext>
            </a:extLst>
          </p:cNvPr>
          <p:cNvSpPr txBox="1"/>
          <p:nvPr/>
        </p:nvSpPr>
        <p:spPr>
          <a:xfrm>
            <a:off x="7930313" y="294066"/>
            <a:ext cx="3585882" cy="1477328"/>
          </a:xfrm>
          <a:prstGeom prst="rect">
            <a:avLst/>
          </a:prstGeom>
          <a:noFill/>
        </p:spPr>
        <p:txBody>
          <a:bodyPr wrap="square" rtlCol="0">
            <a:spAutoFit/>
          </a:bodyPr>
          <a:lstStyle/>
          <a:p>
            <a:r>
              <a:rPr lang="en-US" dirty="0"/>
              <a:t>If you keep learning and exploring interests, you keep an open mind. This can lead to better coping, problem solving, and critical thinking skills.</a:t>
            </a:r>
          </a:p>
        </p:txBody>
      </p:sp>
      <p:sp>
        <p:nvSpPr>
          <p:cNvPr id="12" name="Right Arrow 11">
            <a:extLst>
              <a:ext uri="{FF2B5EF4-FFF2-40B4-BE49-F238E27FC236}">
                <a16:creationId xmlns:a16="http://schemas.microsoft.com/office/drawing/2014/main" id="{DD9C676B-7FC5-5343-96B1-0E39EEC65FC7}"/>
              </a:ext>
            </a:extLst>
          </p:cNvPr>
          <p:cNvSpPr/>
          <p:nvPr/>
        </p:nvSpPr>
        <p:spPr>
          <a:xfrm>
            <a:off x="7047352" y="2046323"/>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4" name="TextBox 13">
            <a:extLst>
              <a:ext uri="{FF2B5EF4-FFF2-40B4-BE49-F238E27FC236}">
                <a16:creationId xmlns:a16="http://schemas.microsoft.com/office/drawing/2014/main" id="{0B1A868B-F4D7-CE4B-BF39-E576D0AB005F}"/>
              </a:ext>
            </a:extLst>
          </p:cNvPr>
          <p:cNvSpPr txBox="1"/>
          <p:nvPr/>
        </p:nvSpPr>
        <p:spPr>
          <a:xfrm>
            <a:off x="8522555" y="1920834"/>
            <a:ext cx="3585882" cy="923330"/>
          </a:xfrm>
          <a:prstGeom prst="rect">
            <a:avLst/>
          </a:prstGeom>
          <a:noFill/>
        </p:spPr>
        <p:txBody>
          <a:bodyPr wrap="square" rtlCol="0">
            <a:spAutoFit/>
          </a:bodyPr>
          <a:lstStyle/>
          <a:p>
            <a:r>
              <a:rPr lang="en-US" dirty="0"/>
              <a:t>Intellectual wellness can also improve your self esteem and feelings of self-worth! </a:t>
            </a:r>
          </a:p>
        </p:txBody>
      </p:sp>
      <p:sp>
        <p:nvSpPr>
          <p:cNvPr id="15" name="Right Arrow 14">
            <a:extLst>
              <a:ext uri="{FF2B5EF4-FFF2-40B4-BE49-F238E27FC236}">
                <a16:creationId xmlns:a16="http://schemas.microsoft.com/office/drawing/2014/main" id="{3FEB2D0A-4D79-1B4C-B733-7129C4DB0F25}"/>
              </a:ext>
            </a:extLst>
          </p:cNvPr>
          <p:cNvSpPr/>
          <p:nvPr/>
        </p:nvSpPr>
        <p:spPr>
          <a:xfrm rot="877847">
            <a:off x="6142438" y="3071728"/>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6" name="TextBox 15">
            <a:extLst>
              <a:ext uri="{FF2B5EF4-FFF2-40B4-BE49-F238E27FC236}">
                <a16:creationId xmlns:a16="http://schemas.microsoft.com/office/drawing/2014/main" id="{72F1CB0D-DF05-FB48-8C4F-46FEC8975FF8}"/>
              </a:ext>
            </a:extLst>
          </p:cNvPr>
          <p:cNvSpPr txBox="1"/>
          <p:nvPr/>
        </p:nvSpPr>
        <p:spPr>
          <a:xfrm>
            <a:off x="7656090" y="3213146"/>
            <a:ext cx="3860105" cy="923330"/>
          </a:xfrm>
          <a:prstGeom prst="rect">
            <a:avLst/>
          </a:prstGeom>
          <a:noFill/>
        </p:spPr>
        <p:txBody>
          <a:bodyPr wrap="square" rtlCol="0">
            <a:spAutoFit/>
          </a:bodyPr>
          <a:lstStyle/>
          <a:p>
            <a:r>
              <a:rPr lang="en-US" dirty="0"/>
              <a:t>Watch the video below for an overview of intellectual wellness and some good tips on how to practice.</a:t>
            </a:r>
          </a:p>
        </p:txBody>
      </p:sp>
      <p:pic>
        <p:nvPicPr>
          <p:cNvPr id="2" name="Online Media 1" descr="The 8 Dimensions of Wellness #5 Intellectual Wellness">
            <a:hlinkClick r:id="" action="ppaction://media"/>
            <a:extLst>
              <a:ext uri="{FF2B5EF4-FFF2-40B4-BE49-F238E27FC236}">
                <a16:creationId xmlns:a16="http://schemas.microsoft.com/office/drawing/2014/main" id="{4E9904FF-7E46-E24F-8306-135F4661E989}"/>
              </a:ext>
            </a:extLst>
          </p:cNvPr>
          <p:cNvPicPr>
            <a:picLocks noRot="1" noChangeAspect="1"/>
          </p:cNvPicPr>
          <p:nvPr>
            <a:videoFile r:link="rId1"/>
          </p:nvPr>
        </p:nvPicPr>
        <p:blipFill rotWithShape="1">
          <a:blip r:embed="rId5"/>
          <a:srcRect/>
          <a:stretch/>
        </p:blipFill>
        <p:spPr>
          <a:xfrm>
            <a:off x="5728448" y="4279591"/>
            <a:ext cx="4142901" cy="2340740"/>
          </a:xfrm>
          <a:prstGeom prst="rect">
            <a:avLst/>
          </a:prstGeom>
        </p:spPr>
      </p:pic>
    </p:spTree>
    <p:extLst>
      <p:ext uri="{BB962C8B-B14F-4D97-AF65-F5344CB8AC3E}">
        <p14:creationId xmlns:p14="http://schemas.microsoft.com/office/powerpoint/2010/main" val="28678474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1323439"/>
          </a:xfrm>
          <a:prstGeom prst="rect">
            <a:avLst/>
          </a:prstGeom>
          <a:noFill/>
        </p:spPr>
        <p:txBody>
          <a:bodyPr wrap="square" rtlCol="0">
            <a:spAutoFit/>
          </a:bodyPr>
          <a:lstStyle/>
          <a:p>
            <a:r>
              <a:rPr lang="en-US" sz="4000" b="1" dirty="0">
                <a:latin typeface="Century Gothic" panose="020B0502020202020204" pitchFamily="34" charset="0"/>
              </a:rPr>
              <a:t>What is good for your intellectual wellness?</a:t>
            </a:r>
          </a:p>
        </p:txBody>
      </p:sp>
      <p:sp>
        <p:nvSpPr>
          <p:cNvPr id="5" name="Oval 4">
            <a:extLst>
              <a:ext uri="{FF2B5EF4-FFF2-40B4-BE49-F238E27FC236}">
                <a16:creationId xmlns:a16="http://schemas.microsoft.com/office/drawing/2014/main" id="{9542A69A-60A9-FF43-8CA1-7D3B55BA42DC}"/>
              </a:ext>
            </a:extLst>
          </p:cNvPr>
          <p:cNvSpPr/>
          <p:nvPr/>
        </p:nvSpPr>
        <p:spPr>
          <a:xfrm>
            <a:off x="1614791" y="2830754"/>
            <a:ext cx="3723796" cy="2686172"/>
          </a:xfrm>
          <a:custGeom>
            <a:avLst/>
            <a:gdLst>
              <a:gd name="connsiteX0" fmla="*/ 0 w 3723796"/>
              <a:gd name="connsiteY0" fmla="*/ 1343086 h 2686172"/>
              <a:gd name="connsiteX1" fmla="*/ 1861898 w 3723796"/>
              <a:gd name="connsiteY1" fmla="*/ 0 h 2686172"/>
              <a:gd name="connsiteX2" fmla="*/ 3723796 w 3723796"/>
              <a:gd name="connsiteY2" fmla="*/ 1343086 h 2686172"/>
              <a:gd name="connsiteX3" fmla="*/ 1861898 w 3723796"/>
              <a:gd name="connsiteY3" fmla="*/ 2686172 h 2686172"/>
              <a:gd name="connsiteX4" fmla="*/ 0 w 3723796"/>
              <a:gd name="connsiteY4" fmla="*/ 1343086 h 268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796" h="2686172" fill="none" extrusionOk="0">
                <a:moveTo>
                  <a:pt x="0" y="1343086"/>
                </a:moveTo>
                <a:cubicBezTo>
                  <a:pt x="-37319" y="575367"/>
                  <a:pt x="808236" y="-86055"/>
                  <a:pt x="1861898" y="0"/>
                </a:cubicBezTo>
                <a:cubicBezTo>
                  <a:pt x="2893036" y="-104410"/>
                  <a:pt x="3679749" y="595670"/>
                  <a:pt x="3723796" y="1343086"/>
                </a:cubicBezTo>
                <a:cubicBezTo>
                  <a:pt x="3730674" y="2197531"/>
                  <a:pt x="3031471" y="2545700"/>
                  <a:pt x="1861898" y="2686172"/>
                </a:cubicBezTo>
                <a:cubicBezTo>
                  <a:pt x="770224" y="2646052"/>
                  <a:pt x="101810" y="2180251"/>
                  <a:pt x="0" y="1343086"/>
                </a:cubicBezTo>
                <a:close/>
              </a:path>
              <a:path w="3723796" h="2686172" stroke="0" extrusionOk="0">
                <a:moveTo>
                  <a:pt x="0" y="1343086"/>
                </a:moveTo>
                <a:cubicBezTo>
                  <a:pt x="-171799" y="509259"/>
                  <a:pt x="824764" y="-171590"/>
                  <a:pt x="1861898" y="0"/>
                </a:cubicBezTo>
                <a:cubicBezTo>
                  <a:pt x="2951275" y="-201902"/>
                  <a:pt x="3702941" y="671901"/>
                  <a:pt x="3723796" y="1343086"/>
                </a:cubicBezTo>
                <a:cubicBezTo>
                  <a:pt x="3465692" y="1922724"/>
                  <a:pt x="2924467" y="2691484"/>
                  <a:pt x="1861898" y="2686172"/>
                </a:cubicBezTo>
                <a:cubicBezTo>
                  <a:pt x="640174" y="2782159"/>
                  <a:pt x="-45924" y="2162134"/>
                  <a:pt x="0" y="1343086"/>
                </a:cubicBezTo>
                <a:close/>
              </a:path>
            </a:pathLst>
          </a:custGeom>
          <a:solidFill>
            <a:schemeClr val="bg1">
              <a:lumMod val="95000"/>
            </a:schemeClr>
          </a:solidFill>
          <a:ln w="38100">
            <a:solidFill>
              <a:schemeClr val="accent2"/>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Explore your interests and spend time doing a hobby you love. Perhaps that’s knitting, singing, or reading about a certain topic. </a:t>
            </a:r>
          </a:p>
        </p:txBody>
      </p:sp>
      <p:sp>
        <p:nvSpPr>
          <p:cNvPr id="10" name="Oval 9">
            <a:extLst>
              <a:ext uri="{FF2B5EF4-FFF2-40B4-BE49-F238E27FC236}">
                <a16:creationId xmlns:a16="http://schemas.microsoft.com/office/drawing/2014/main" id="{63F6026C-8A62-444E-99D3-BECB09F2A953}"/>
              </a:ext>
            </a:extLst>
          </p:cNvPr>
          <p:cNvSpPr/>
          <p:nvPr/>
        </p:nvSpPr>
        <p:spPr>
          <a:xfrm>
            <a:off x="8952573" y="2484620"/>
            <a:ext cx="3101840" cy="2784512"/>
          </a:xfrm>
          <a:custGeom>
            <a:avLst/>
            <a:gdLst>
              <a:gd name="connsiteX0" fmla="*/ 0 w 3101840"/>
              <a:gd name="connsiteY0" fmla="*/ 1392256 h 2784512"/>
              <a:gd name="connsiteX1" fmla="*/ 1550920 w 3101840"/>
              <a:gd name="connsiteY1" fmla="*/ 0 h 2784512"/>
              <a:gd name="connsiteX2" fmla="*/ 3101840 w 3101840"/>
              <a:gd name="connsiteY2" fmla="*/ 1392256 h 2784512"/>
              <a:gd name="connsiteX3" fmla="*/ 1550920 w 3101840"/>
              <a:gd name="connsiteY3" fmla="*/ 2784512 h 2784512"/>
              <a:gd name="connsiteX4" fmla="*/ 0 w 3101840"/>
              <a:gd name="connsiteY4" fmla="*/ 1392256 h 278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40" h="2784512" fill="none" extrusionOk="0">
                <a:moveTo>
                  <a:pt x="0" y="1392256"/>
                </a:moveTo>
                <a:cubicBezTo>
                  <a:pt x="-43480" y="593097"/>
                  <a:pt x="632166" y="-211046"/>
                  <a:pt x="1550920" y="0"/>
                </a:cubicBezTo>
                <a:cubicBezTo>
                  <a:pt x="2413630" y="-226516"/>
                  <a:pt x="2931062" y="601426"/>
                  <a:pt x="3101840" y="1392256"/>
                </a:cubicBezTo>
                <a:cubicBezTo>
                  <a:pt x="3116681" y="2404322"/>
                  <a:pt x="2545664" y="2647103"/>
                  <a:pt x="1550920" y="2784512"/>
                </a:cubicBezTo>
                <a:cubicBezTo>
                  <a:pt x="661916" y="2763966"/>
                  <a:pt x="136535" y="2289117"/>
                  <a:pt x="0" y="1392256"/>
                </a:cubicBezTo>
                <a:close/>
              </a:path>
              <a:path w="3101840" h="2784512" stroke="0" extrusionOk="0">
                <a:moveTo>
                  <a:pt x="0" y="1392256"/>
                </a:moveTo>
                <a:cubicBezTo>
                  <a:pt x="-48159" y="597528"/>
                  <a:pt x="691376" y="-58160"/>
                  <a:pt x="1550920" y="0"/>
                </a:cubicBezTo>
                <a:cubicBezTo>
                  <a:pt x="2424164" y="-55187"/>
                  <a:pt x="3081998" y="690488"/>
                  <a:pt x="3101840" y="1392256"/>
                </a:cubicBezTo>
                <a:cubicBezTo>
                  <a:pt x="2893402" y="2030248"/>
                  <a:pt x="2598018" y="2814045"/>
                  <a:pt x="1550920" y="2784512"/>
                </a:cubicBezTo>
                <a:cubicBezTo>
                  <a:pt x="604403" y="2829159"/>
                  <a:pt x="-24042" y="2201637"/>
                  <a:pt x="0" y="1392256"/>
                </a:cubicBezTo>
                <a:close/>
              </a:path>
            </a:pathLst>
          </a:custGeom>
          <a:solidFill>
            <a:schemeClr val="bg1">
              <a:lumMod val="95000"/>
            </a:schemeClr>
          </a:solidFill>
          <a:ln w="38100">
            <a:solidFill>
              <a:schemeClr val="accent6"/>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Learn about different cultures. Go online, read a book, or watch movie to learn about others. </a:t>
            </a:r>
          </a:p>
        </p:txBody>
      </p:sp>
      <p:sp>
        <p:nvSpPr>
          <p:cNvPr id="11" name="Oval 10">
            <a:extLst>
              <a:ext uri="{FF2B5EF4-FFF2-40B4-BE49-F238E27FC236}">
                <a16:creationId xmlns:a16="http://schemas.microsoft.com/office/drawing/2014/main" id="{9E48755C-CF69-F546-9F1A-8EE21478CA43}"/>
              </a:ext>
            </a:extLst>
          </p:cNvPr>
          <p:cNvSpPr/>
          <p:nvPr/>
        </p:nvSpPr>
        <p:spPr>
          <a:xfrm>
            <a:off x="4995139" y="1717794"/>
            <a:ext cx="4194352" cy="3857892"/>
          </a:xfrm>
          <a:custGeom>
            <a:avLst/>
            <a:gdLst>
              <a:gd name="connsiteX0" fmla="*/ 0 w 4194352"/>
              <a:gd name="connsiteY0" fmla="*/ 1928946 h 3857892"/>
              <a:gd name="connsiteX1" fmla="*/ 2097176 w 4194352"/>
              <a:gd name="connsiteY1" fmla="*/ 0 h 3857892"/>
              <a:gd name="connsiteX2" fmla="*/ 4194352 w 4194352"/>
              <a:gd name="connsiteY2" fmla="*/ 1928946 h 3857892"/>
              <a:gd name="connsiteX3" fmla="*/ 2097176 w 4194352"/>
              <a:gd name="connsiteY3" fmla="*/ 3857892 h 3857892"/>
              <a:gd name="connsiteX4" fmla="*/ 0 w 4194352"/>
              <a:gd name="connsiteY4" fmla="*/ 1928946 h 3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352" h="3857892" fill="none" extrusionOk="0">
                <a:moveTo>
                  <a:pt x="0" y="1928946"/>
                </a:moveTo>
                <a:cubicBezTo>
                  <a:pt x="-195190" y="727879"/>
                  <a:pt x="904158" y="-118000"/>
                  <a:pt x="2097176" y="0"/>
                </a:cubicBezTo>
                <a:cubicBezTo>
                  <a:pt x="3257944" y="-93014"/>
                  <a:pt x="4047845" y="844825"/>
                  <a:pt x="4194352" y="1928946"/>
                </a:cubicBezTo>
                <a:cubicBezTo>
                  <a:pt x="4209624" y="3244475"/>
                  <a:pt x="3308089" y="3805516"/>
                  <a:pt x="2097176" y="3857892"/>
                </a:cubicBezTo>
                <a:cubicBezTo>
                  <a:pt x="882152" y="3821944"/>
                  <a:pt x="38657" y="3030496"/>
                  <a:pt x="0" y="1928946"/>
                </a:cubicBezTo>
                <a:close/>
              </a:path>
              <a:path w="4194352" h="3857892" stroke="0" extrusionOk="0">
                <a:moveTo>
                  <a:pt x="0" y="1928946"/>
                </a:moveTo>
                <a:cubicBezTo>
                  <a:pt x="-154514" y="780821"/>
                  <a:pt x="925394" y="-263021"/>
                  <a:pt x="2097176" y="0"/>
                </a:cubicBezTo>
                <a:cubicBezTo>
                  <a:pt x="3344853" y="-295650"/>
                  <a:pt x="4127104" y="1091212"/>
                  <a:pt x="4194352" y="1928946"/>
                </a:cubicBezTo>
                <a:cubicBezTo>
                  <a:pt x="4042157" y="2898672"/>
                  <a:pt x="3534111" y="3901087"/>
                  <a:pt x="2097176" y="3857892"/>
                </a:cubicBezTo>
                <a:cubicBezTo>
                  <a:pt x="892659" y="3880858"/>
                  <a:pt x="-124752" y="3204209"/>
                  <a:pt x="0" y="1928946"/>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Using daily affirmations is great for your intellectual and emotional wellness. You can try writing down three things each day that you are thankful for. </a:t>
            </a:r>
          </a:p>
        </p:txBody>
      </p:sp>
      <p:sp>
        <p:nvSpPr>
          <p:cNvPr id="9" name="TextBox 8">
            <a:extLst>
              <a:ext uri="{FF2B5EF4-FFF2-40B4-BE49-F238E27FC236}">
                <a16:creationId xmlns:a16="http://schemas.microsoft.com/office/drawing/2014/main" id="{CFC26B97-E3AE-8642-B2D1-1E037DDB2616}"/>
              </a:ext>
            </a:extLst>
          </p:cNvPr>
          <p:cNvSpPr txBox="1"/>
          <p:nvPr/>
        </p:nvSpPr>
        <p:spPr>
          <a:xfrm>
            <a:off x="459518" y="5739277"/>
            <a:ext cx="10898150" cy="830997"/>
          </a:xfrm>
          <a:prstGeom prst="rect">
            <a:avLst/>
          </a:prstGeom>
          <a:noFill/>
        </p:spPr>
        <p:txBody>
          <a:bodyPr wrap="square" rtlCol="0">
            <a:spAutoFit/>
          </a:bodyPr>
          <a:lstStyle/>
          <a:p>
            <a:pPr algn="ctr"/>
            <a:r>
              <a:rPr lang="en-US" sz="2400" dirty="0">
                <a:latin typeface="Century Gothic" panose="020B0502020202020204" pitchFamily="34" charset="0"/>
              </a:rPr>
              <a:t>Try to think of at least 1 activity you </a:t>
            </a:r>
            <a:r>
              <a:rPr lang="en-US" sz="2400" u="sng" dirty="0">
                <a:latin typeface="Century Gothic" panose="020B0502020202020204" pitchFamily="34" charset="0"/>
              </a:rPr>
              <a:t>already do</a:t>
            </a:r>
            <a:r>
              <a:rPr lang="en-US" sz="2400" dirty="0">
                <a:latin typeface="Century Gothic" panose="020B0502020202020204" pitchFamily="34" charset="0"/>
              </a:rPr>
              <a:t> that is good for your intellectual wellness!</a:t>
            </a:r>
          </a:p>
        </p:txBody>
      </p:sp>
      <p:pic>
        <p:nvPicPr>
          <p:cNvPr id="18" name="Graphic 17" descr="Sun outline">
            <a:extLst>
              <a:ext uri="{FF2B5EF4-FFF2-40B4-BE49-F238E27FC236}">
                <a16:creationId xmlns:a16="http://schemas.microsoft.com/office/drawing/2014/main" id="{8BEACE5B-9352-2543-BF95-64384A3A4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87" y="1846640"/>
            <a:ext cx="1852426" cy="1852426"/>
          </a:xfrm>
          <a:prstGeom prst="rect">
            <a:avLst/>
          </a:prstGeom>
        </p:spPr>
      </p:pic>
    </p:spTree>
    <p:extLst>
      <p:ext uri="{BB962C8B-B14F-4D97-AF65-F5344CB8AC3E}">
        <p14:creationId xmlns:p14="http://schemas.microsoft.com/office/powerpoint/2010/main" val="88757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What did you come up with? </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If you were able to think of something you already do for your intellectual wellness, that’s awesome! If you couldn’t, that’s okay too! it’s never too late to start. </a:t>
            </a:r>
          </a:p>
        </p:txBody>
      </p:sp>
      <p:sp>
        <p:nvSpPr>
          <p:cNvPr id="12" name="TextBox 11">
            <a:extLst>
              <a:ext uri="{FF2B5EF4-FFF2-40B4-BE49-F238E27FC236}">
                <a16:creationId xmlns:a16="http://schemas.microsoft.com/office/drawing/2014/main" id="{DB46A36D-88A3-D649-A424-EC41B23EAC17}"/>
              </a:ext>
            </a:extLst>
          </p:cNvPr>
          <p:cNvSpPr txBox="1"/>
          <p:nvPr/>
        </p:nvSpPr>
        <p:spPr>
          <a:xfrm>
            <a:off x="3160643" y="3308172"/>
            <a:ext cx="7786757" cy="1684115"/>
          </a:xfrm>
          <a:prstGeom prst="rect">
            <a:avLst/>
          </a:prstGeom>
          <a:noFill/>
        </p:spPr>
        <p:txBody>
          <a:bodyPr wrap="square" rtlCol="0">
            <a:spAutoFit/>
          </a:bodyPr>
          <a:lstStyle/>
          <a:p>
            <a:pPr algn="r">
              <a:lnSpc>
                <a:spcPct val="150000"/>
              </a:lnSpc>
            </a:pPr>
            <a:r>
              <a:rPr lang="en-US" sz="2400" dirty="0">
                <a:latin typeface="Century Gothic" panose="020B0502020202020204" pitchFamily="34" charset="0"/>
              </a:rPr>
              <a:t>You have learned quite a bit about intellectual wellness today. Next, let’s set your own wellness goal using SMART goals.</a:t>
            </a:r>
          </a:p>
        </p:txBody>
      </p:sp>
      <p:sp>
        <p:nvSpPr>
          <p:cNvPr id="5" name="Right Arrow 4">
            <a:extLst>
              <a:ext uri="{FF2B5EF4-FFF2-40B4-BE49-F238E27FC236}">
                <a16:creationId xmlns:a16="http://schemas.microsoft.com/office/drawing/2014/main" id="{7B4B5CAE-7EA2-6342-BBDA-693BDCED9CD7}"/>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Let’s review SMART goals</a:t>
            </a:r>
          </a:p>
        </p:txBody>
      </p:sp>
      <p:pic>
        <p:nvPicPr>
          <p:cNvPr id="3" name="Graphic 2" descr="Idea with solid fill">
            <a:extLst>
              <a:ext uri="{FF2B5EF4-FFF2-40B4-BE49-F238E27FC236}">
                <a16:creationId xmlns:a16="http://schemas.microsoft.com/office/drawing/2014/main" id="{42BE119C-BC76-C44E-89A1-E58C1EA03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308172"/>
            <a:ext cx="3902765" cy="3902765"/>
          </a:xfrm>
          <a:prstGeom prst="rect">
            <a:avLst/>
          </a:prstGeom>
        </p:spPr>
      </p:pic>
    </p:spTree>
    <p:extLst>
      <p:ext uri="{BB962C8B-B14F-4D97-AF65-F5344CB8AC3E}">
        <p14:creationId xmlns:p14="http://schemas.microsoft.com/office/powerpoint/2010/main" val="22054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Remember…</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Do you remember what a SMART goal is? </a:t>
            </a:r>
          </a:p>
        </p:txBody>
      </p:sp>
      <p:pic>
        <p:nvPicPr>
          <p:cNvPr id="3" name="Graphic 2" descr="Lights On outline">
            <a:extLst>
              <a:ext uri="{FF2B5EF4-FFF2-40B4-BE49-F238E27FC236}">
                <a16:creationId xmlns:a16="http://schemas.microsoft.com/office/drawing/2014/main" id="{6CD5F4C5-47D7-5544-98DD-A9220FE83D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339" y="2572478"/>
            <a:ext cx="2711732" cy="2711732"/>
          </a:xfrm>
          <a:prstGeom prst="rect">
            <a:avLst/>
          </a:prstGeom>
        </p:spPr>
      </p:pic>
      <p:sp>
        <p:nvSpPr>
          <p:cNvPr id="2" name="Rectangle 1">
            <a:extLst>
              <a:ext uri="{FF2B5EF4-FFF2-40B4-BE49-F238E27FC236}">
                <a16:creationId xmlns:a16="http://schemas.microsoft.com/office/drawing/2014/main" id="{B439A144-C695-E446-BE42-56A61CA19DF5}"/>
              </a:ext>
            </a:extLst>
          </p:cNvPr>
          <p:cNvSpPr/>
          <p:nvPr/>
        </p:nvSpPr>
        <p:spPr>
          <a:xfrm>
            <a:off x="3036957" y="2444329"/>
            <a:ext cx="596347" cy="540938"/>
          </a:xfrm>
          <a:prstGeom prst="rect">
            <a:avLst/>
          </a:prstGeom>
          <a:solidFill>
            <a:schemeClr val="accent4">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t>
            </a:r>
          </a:p>
        </p:txBody>
      </p:sp>
      <p:sp>
        <p:nvSpPr>
          <p:cNvPr id="4" name="TextBox 3">
            <a:extLst>
              <a:ext uri="{FF2B5EF4-FFF2-40B4-BE49-F238E27FC236}">
                <a16:creationId xmlns:a16="http://schemas.microsoft.com/office/drawing/2014/main" id="{D8DDA878-A7F7-4641-A9B3-5BB5E4EAA376}"/>
              </a:ext>
            </a:extLst>
          </p:cNvPr>
          <p:cNvSpPr txBox="1"/>
          <p:nvPr/>
        </p:nvSpPr>
        <p:spPr>
          <a:xfrm>
            <a:off x="4782937" y="2531889"/>
            <a:ext cx="479425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Specific – be as precise as possible</a:t>
            </a:r>
          </a:p>
        </p:txBody>
      </p:sp>
      <p:sp>
        <p:nvSpPr>
          <p:cNvPr id="9" name="Rectangle 8">
            <a:extLst>
              <a:ext uri="{FF2B5EF4-FFF2-40B4-BE49-F238E27FC236}">
                <a16:creationId xmlns:a16="http://schemas.microsoft.com/office/drawing/2014/main" id="{25A0183C-D907-A44D-A0AE-B375741EBB2B}"/>
              </a:ext>
            </a:extLst>
          </p:cNvPr>
          <p:cNvSpPr/>
          <p:nvPr/>
        </p:nvSpPr>
        <p:spPr>
          <a:xfrm>
            <a:off x="3036957" y="3051102"/>
            <a:ext cx="596347" cy="540938"/>
          </a:xfrm>
          <a:prstGeom prst="rect">
            <a:avLst/>
          </a:prstGeom>
          <a:solidFill>
            <a:schemeClr val="accent4">
              <a:lumMod val="40000"/>
              <a:lumOff val="6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t>
            </a:r>
          </a:p>
        </p:txBody>
      </p:sp>
      <p:sp>
        <p:nvSpPr>
          <p:cNvPr id="10" name="TextBox 9">
            <a:extLst>
              <a:ext uri="{FF2B5EF4-FFF2-40B4-BE49-F238E27FC236}">
                <a16:creationId xmlns:a16="http://schemas.microsoft.com/office/drawing/2014/main" id="{3D89EFA8-9712-334D-B5EC-A43FCD5558A2}"/>
              </a:ext>
            </a:extLst>
          </p:cNvPr>
          <p:cNvSpPr txBox="1"/>
          <p:nvPr/>
        </p:nvSpPr>
        <p:spPr>
          <a:xfrm>
            <a:off x="4802815" y="31352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Measurable - state how big or small the change will be</a:t>
            </a:r>
          </a:p>
        </p:txBody>
      </p:sp>
      <p:sp>
        <p:nvSpPr>
          <p:cNvPr id="14" name="Rectangle 13">
            <a:extLst>
              <a:ext uri="{FF2B5EF4-FFF2-40B4-BE49-F238E27FC236}">
                <a16:creationId xmlns:a16="http://schemas.microsoft.com/office/drawing/2014/main" id="{1ED157A2-1B2E-9847-8E7E-A670FFDA87AD}"/>
              </a:ext>
            </a:extLst>
          </p:cNvPr>
          <p:cNvSpPr/>
          <p:nvPr/>
        </p:nvSpPr>
        <p:spPr>
          <a:xfrm>
            <a:off x="3036957" y="3657875"/>
            <a:ext cx="596347" cy="540938"/>
          </a:xfrm>
          <a:prstGeom prst="rect">
            <a:avLst/>
          </a:prstGeom>
          <a:solidFill>
            <a:schemeClr val="accent4">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15" name="TextBox 14">
            <a:extLst>
              <a:ext uri="{FF2B5EF4-FFF2-40B4-BE49-F238E27FC236}">
                <a16:creationId xmlns:a16="http://schemas.microsoft.com/office/drawing/2014/main" id="{07172044-D9D5-E94C-B516-D2ABC09D4183}"/>
              </a:ext>
            </a:extLst>
          </p:cNvPr>
          <p:cNvSpPr txBox="1"/>
          <p:nvPr/>
        </p:nvSpPr>
        <p:spPr>
          <a:xfrm>
            <a:off x="4782937" y="36578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Achievable  - make sure the goal can be attained</a:t>
            </a:r>
          </a:p>
        </p:txBody>
      </p:sp>
      <p:sp>
        <p:nvSpPr>
          <p:cNvPr id="16" name="Rectangle 15">
            <a:extLst>
              <a:ext uri="{FF2B5EF4-FFF2-40B4-BE49-F238E27FC236}">
                <a16:creationId xmlns:a16="http://schemas.microsoft.com/office/drawing/2014/main" id="{B225A408-CC16-0E4E-ABA4-5594E3591119}"/>
              </a:ext>
            </a:extLst>
          </p:cNvPr>
          <p:cNvSpPr/>
          <p:nvPr/>
        </p:nvSpPr>
        <p:spPr>
          <a:xfrm>
            <a:off x="3056835" y="4265192"/>
            <a:ext cx="596347" cy="540938"/>
          </a:xfrm>
          <a:prstGeom prst="rect">
            <a:avLst/>
          </a:prstGeom>
          <a:solidFill>
            <a:schemeClr val="accent4">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a:t>
            </a:r>
          </a:p>
        </p:txBody>
      </p:sp>
      <p:sp>
        <p:nvSpPr>
          <p:cNvPr id="17" name="TextBox 16">
            <a:extLst>
              <a:ext uri="{FF2B5EF4-FFF2-40B4-BE49-F238E27FC236}">
                <a16:creationId xmlns:a16="http://schemas.microsoft.com/office/drawing/2014/main" id="{23521248-4540-1E4A-A5B6-CCE989953725}"/>
              </a:ext>
            </a:extLst>
          </p:cNvPr>
          <p:cNvSpPr txBox="1"/>
          <p:nvPr/>
        </p:nvSpPr>
        <p:spPr>
          <a:xfrm>
            <a:off x="4802815" y="4308700"/>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Realistic  - make sure you are not asking too much of yourself </a:t>
            </a:r>
          </a:p>
        </p:txBody>
      </p:sp>
      <p:sp>
        <p:nvSpPr>
          <p:cNvPr id="18" name="Rectangle 17">
            <a:extLst>
              <a:ext uri="{FF2B5EF4-FFF2-40B4-BE49-F238E27FC236}">
                <a16:creationId xmlns:a16="http://schemas.microsoft.com/office/drawing/2014/main" id="{29C444B1-00C2-B545-992E-F48914F61A9E}"/>
              </a:ext>
            </a:extLst>
          </p:cNvPr>
          <p:cNvSpPr/>
          <p:nvPr/>
        </p:nvSpPr>
        <p:spPr>
          <a:xfrm>
            <a:off x="3056835" y="4871965"/>
            <a:ext cx="596347" cy="540938"/>
          </a:xfrm>
          <a:prstGeom prst="rect">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t>
            </a:r>
          </a:p>
        </p:txBody>
      </p:sp>
      <p:sp>
        <p:nvSpPr>
          <p:cNvPr id="20" name="TextBox 19">
            <a:extLst>
              <a:ext uri="{FF2B5EF4-FFF2-40B4-BE49-F238E27FC236}">
                <a16:creationId xmlns:a16="http://schemas.microsoft.com/office/drawing/2014/main" id="{B384E236-BDA4-DF4C-9C76-FC85E8FAC8A5}"/>
              </a:ext>
            </a:extLst>
          </p:cNvPr>
          <p:cNvSpPr txBox="1"/>
          <p:nvPr/>
        </p:nvSpPr>
        <p:spPr>
          <a:xfrm>
            <a:off x="4782937" y="495952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Time-sensitive - state how long it will take to achieve the goal</a:t>
            </a:r>
          </a:p>
        </p:txBody>
      </p:sp>
    </p:spTree>
    <p:extLst>
      <p:ext uri="{BB962C8B-B14F-4D97-AF65-F5344CB8AC3E}">
        <p14:creationId xmlns:p14="http://schemas.microsoft.com/office/powerpoint/2010/main" val="338273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2366140" y="1231087"/>
            <a:ext cx="9343260" cy="3346109"/>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Now, go back to your intellectual wellness self-assessment. Is there an area where you did not score as high as you’d like to? What can you improve? </a:t>
            </a:r>
          </a:p>
          <a:p>
            <a:pPr>
              <a:lnSpc>
                <a:spcPct val="150000"/>
              </a:lnSpc>
            </a:pPr>
            <a:r>
              <a:rPr lang="en-US" sz="2400" dirty="0">
                <a:latin typeface="Century Gothic" panose="020B0502020202020204" pitchFamily="34" charset="0"/>
              </a:rPr>
              <a:t>Set a SMART goal for yourself to improve on an aspect of intellectual wellness.  Try to start with something simple, and you can always build up or add more from there!</a:t>
            </a:r>
          </a:p>
        </p:txBody>
      </p:sp>
      <p:pic>
        <p:nvPicPr>
          <p:cNvPr id="7" name="Graphic 6" descr="Eye outline">
            <a:extLst>
              <a:ext uri="{FF2B5EF4-FFF2-40B4-BE49-F238E27FC236}">
                <a16:creationId xmlns:a16="http://schemas.microsoft.com/office/drawing/2014/main" id="{A5067812-BB31-BD47-93B3-6D0B992419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37118">
            <a:off x="381000" y="1672460"/>
            <a:ext cx="1756540" cy="1756540"/>
          </a:xfrm>
          <a:prstGeom prst="rect">
            <a:avLst/>
          </a:prstGeom>
        </p:spPr>
      </p:pic>
      <p:sp>
        <p:nvSpPr>
          <p:cNvPr id="2" name="Right Arrow 1">
            <a:extLst>
              <a:ext uri="{FF2B5EF4-FFF2-40B4-BE49-F238E27FC236}">
                <a16:creationId xmlns:a16="http://schemas.microsoft.com/office/drawing/2014/main" id="{6969F85D-6990-E54D-807B-8440F649949B}"/>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Check out the next slide for some ideas!</a:t>
            </a:r>
          </a:p>
        </p:txBody>
      </p:sp>
    </p:spTree>
    <p:extLst>
      <p:ext uri="{BB962C8B-B14F-4D97-AF65-F5344CB8AC3E}">
        <p14:creationId xmlns:p14="http://schemas.microsoft.com/office/powerpoint/2010/main" val="13423426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Intellectual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615408297"/>
              </p:ext>
            </p:extLst>
          </p:nvPr>
        </p:nvGraphicFramePr>
        <p:xfrm>
          <a:off x="3018864" y="2092691"/>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3586A95-1FAB-7546-BFDD-E066CD5028B7}"/>
              </a:ext>
            </a:extLst>
          </p:cNvPr>
          <p:cNvSpPr txBox="1"/>
          <p:nvPr/>
        </p:nvSpPr>
        <p:spPr>
          <a:xfrm>
            <a:off x="152399" y="2349431"/>
            <a:ext cx="4575243" cy="461665"/>
          </a:xfrm>
          <a:prstGeom prst="rect">
            <a:avLst/>
          </a:prstGeom>
          <a:noFill/>
        </p:spPr>
        <p:txBody>
          <a:bodyPr wrap="square" rtlCol="0">
            <a:spAutoFit/>
          </a:bodyPr>
          <a:lstStyle/>
          <a:p>
            <a:r>
              <a:rPr lang="en-US" sz="1200" dirty="0">
                <a:latin typeface="Century Gothic" panose="020B0502020202020204" pitchFamily="34" charset="0"/>
              </a:rPr>
              <a:t>Befriend people who can stimulate your mind and get into a discussion with them about topics that interest you.</a:t>
            </a:r>
          </a:p>
        </p:txBody>
      </p:sp>
      <p:sp>
        <p:nvSpPr>
          <p:cNvPr id="5" name="TextBox 4">
            <a:extLst>
              <a:ext uri="{FF2B5EF4-FFF2-40B4-BE49-F238E27FC236}">
                <a16:creationId xmlns:a16="http://schemas.microsoft.com/office/drawing/2014/main" id="{2647723C-14C5-F941-B2D6-1019B0223DE1}"/>
              </a:ext>
            </a:extLst>
          </p:cNvPr>
          <p:cNvSpPr txBox="1"/>
          <p:nvPr/>
        </p:nvSpPr>
        <p:spPr>
          <a:xfrm>
            <a:off x="7918315" y="2349431"/>
            <a:ext cx="4121284" cy="1569660"/>
          </a:xfrm>
          <a:prstGeom prst="rect">
            <a:avLst/>
          </a:prstGeom>
          <a:noFill/>
        </p:spPr>
        <p:txBody>
          <a:bodyPr wrap="square" rtlCol="0">
            <a:spAutoFit/>
          </a:bodyPr>
          <a:lstStyle/>
          <a:p>
            <a:pPr algn="r"/>
            <a:r>
              <a:rPr lang="en-US" sz="1200" dirty="0">
                <a:latin typeface="Century Gothic" panose="020B0502020202020204" pitchFamily="34" charset="0"/>
              </a:rPr>
              <a:t>Consider becoming a member at the local public library to gain access to books and events.</a:t>
            </a:r>
          </a:p>
          <a:p>
            <a:pPr algn="r"/>
            <a:endParaRPr lang="en-US" sz="1200" dirty="0">
              <a:latin typeface="Century Gothic" panose="020B0502020202020204" pitchFamily="34" charset="0"/>
            </a:endParaRPr>
          </a:p>
          <a:p>
            <a:pPr algn="r"/>
            <a:r>
              <a:rPr lang="en-US" sz="1200" dirty="0">
                <a:latin typeface="Century Gothic" panose="020B0502020202020204" pitchFamily="34" charset="0"/>
              </a:rPr>
              <a:t>Explore public events in your community</a:t>
            </a:r>
          </a:p>
          <a:p>
            <a:pPr algn="r"/>
            <a:r>
              <a:rPr lang="en-US" sz="1200" dirty="0">
                <a:latin typeface="Century Gothic" panose="020B0502020202020204" pitchFamily="34" charset="0"/>
              </a:rPr>
              <a:t>by checking online.</a:t>
            </a:r>
          </a:p>
          <a:p>
            <a:pPr algn="r"/>
            <a:endParaRPr lang="en-US" sz="1200" dirty="0">
              <a:latin typeface="Century Gothic" panose="020B0502020202020204" pitchFamily="34" charset="0"/>
            </a:endParaRPr>
          </a:p>
          <a:p>
            <a:pPr algn="r"/>
            <a:r>
              <a:rPr lang="en-US" sz="1200" dirty="0">
                <a:latin typeface="Century Gothic" panose="020B0502020202020204" pitchFamily="34" charset="0"/>
              </a:rPr>
              <a:t>Flip through travel books or go online to find places you might enjoy reading about or visiting.</a:t>
            </a:r>
          </a:p>
        </p:txBody>
      </p:sp>
      <p:sp>
        <p:nvSpPr>
          <p:cNvPr id="8" name="TextBox 7">
            <a:extLst>
              <a:ext uri="{FF2B5EF4-FFF2-40B4-BE49-F238E27FC236}">
                <a16:creationId xmlns:a16="http://schemas.microsoft.com/office/drawing/2014/main" id="{D779FDE1-E5FC-514D-8682-C9805500B9FB}"/>
              </a:ext>
            </a:extLst>
          </p:cNvPr>
          <p:cNvSpPr txBox="1"/>
          <p:nvPr/>
        </p:nvSpPr>
        <p:spPr>
          <a:xfrm>
            <a:off x="152402" y="5134640"/>
            <a:ext cx="4315388" cy="1384995"/>
          </a:xfrm>
          <a:prstGeom prst="rect">
            <a:avLst/>
          </a:prstGeom>
          <a:noFill/>
        </p:spPr>
        <p:txBody>
          <a:bodyPr wrap="square" rtlCol="0">
            <a:spAutoFit/>
          </a:bodyPr>
          <a:lstStyle/>
          <a:p>
            <a:r>
              <a:rPr lang="en-US" sz="1200" dirty="0">
                <a:latin typeface="Century Gothic" panose="020B0502020202020204" pitchFamily="34" charset="0"/>
              </a:rPr>
              <a:t>Find apps for stimulating games like puzzle or logic games</a:t>
            </a:r>
          </a:p>
          <a:p>
            <a:endParaRPr lang="en-US" sz="1200" dirty="0">
              <a:latin typeface="Century Gothic" panose="020B0502020202020204" pitchFamily="34" charset="0"/>
            </a:endParaRPr>
          </a:p>
          <a:p>
            <a:r>
              <a:rPr lang="en-US" sz="1200" dirty="0">
                <a:latin typeface="Century Gothic" panose="020B0502020202020204" pitchFamily="34" charset="0"/>
              </a:rPr>
              <a:t>Play crossword puzzles and other games like Sudoku.</a:t>
            </a:r>
          </a:p>
          <a:p>
            <a:endParaRPr lang="en-US" sz="1200" dirty="0">
              <a:latin typeface="Century Gothic" panose="020B0502020202020204" pitchFamily="34" charset="0"/>
            </a:endParaRPr>
          </a:p>
          <a:p>
            <a:r>
              <a:rPr lang="en-US" sz="1200" dirty="0">
                <a:latin typeface="Century Gothic" panose="020B0502020202020204" pitchFamily="34" charset="0"/>
              </a:rPr>
              <a:t>Become familiar with websites like Games for the Brain (http://</a:t>
            </a:r>
            <a:r>
              <a:rPr lang="en-US" sz="1200" dirty="0" err="1">
                <a:latin typeface="Century Gothic" panose="020B0502020202020204" pitchFamily="34" charset="0"/>
              </a:rPr>
              <a:t>www.gamesforthebrain</a:t>
            </a:r>
            <a:r>
              <a:rPr lang="en-US" sz="1200" dirty="0">
                <a:latin typeface="Century Gothic" panose="020B0502020202020204" pitchFamily="34" charset="0"/>
              </a:rPr>
              <a:t>. com/).</a:t>
            </a:r>
          </a:p>
        </p:txBody>
      </p:sp>
      <p:sp>
        <p:nvSpPr>
          <p:cNvPr id="9" name="TextBox 8">
            <a:extLst>
              <a:ext uri="{FF2B5EF4-FFF2-40B4-BE49-F238E27FC236}">
                <a16:creationId xmlns:a16="http://schemas.microsoft.com/office/drawing/2014/main" id="{4B91CADD-FF4B-3241-B9F4-CF9D68AA245C}"/>
              </a:ext>
            </a:extLst>
          </p:cNvPr>
          <p:cNvSpPr txBox="1"/>
          <p:nvPr/>
        </p:nvSpPr>
        <p:spPr>
          <a:xfrm>
            <a:off x="7724211" y="4765309"/>
            <a:ext cx="4315388" cy="1754326"/>
          </a:xfrm>
          <a:prstGeom prst="rect">
            <a:avLst/>
          </a:prstGeom>
          <a:noFill/>
        </p:spPr>
        <p:txBody>
          <a:bodyPr wrap="square" rtlCol="0">
            <a:spAutoFit/>
          </a:bodyPr>
          <a:lstStyle/>
          <a:p>
            <a:pPr algn="r"/>
            <a:r>
              <a:rPr lang="en-US" sz="1200" dirty="0">
                <a:latin typeface="Century Gothic" panose="020B0502020202020204" pitchFamily="34" charset="0"/>
              </a:rPr>
              <a:t>Check out local college websites for information on classes and admissions</a:t>
            </a:r>
          </a:p>
          <a:p>
            <a:pPr algn="r"/>
            <a:r>
              <a:rPr lang="en-US" sz="1200" dirty="0">
                <a:latin typeface="Century Gothic" panose="020B0502020202020204" pitchFamily="34" charset="0"/>
              </a:rPr>
              <a:t>.</a:t>
            </a:r>
          </a:p>
          <a:p>
            <a:pPr algn="r"/>
            <a:r>
              <a:rPr lang="en-US" sz="1200" dirty="0">
                <a:latin typeface="Century Gothic" panose="020B0502020202020204" pitchFamily="34" charset="0"/>
              </a:rPr>
              <a:t>See what kind of skills training—such as writing, sign language, or blogging— might be available in your school or community. </a:t>
            </a:r>
          </a:p>
          <a:p>
            <a:pPr algn="r"/>
            <a:endParaRPr lang="en-US" sz="1200" dirty="0">
              <a:latin typeface="Century Gothic" panose="020B0502020202020204" pitchFamily="34" charset="0"/>
            </a:endParaRPr>
          </a:p>
          <a:p>
            <a:pPr algn="r"/>
            <a:r>
              <a:rPr lang="en-US" sz="1200" dirty="0">
                <a:latin typeface="Century Gothic" panose="020B0502020202020204" pitchFamily="34" charset="0"/>
              </a:rPr>
              <a:t>Ask your teacher or school counselor for suggestions if there is a skill you want to improve.</a:t>
            </a:r>
          </a:p>
        </p:txBody>
      </p:sp>
      <p:sp>
        <p:nvSpPr>
          <p:cNvPr id="10" name="TextBox 9">
            <a:extLst>
              <a:ext uri="{FF2B5EF4-FFF2-40B4-BE49-F238E27FC236}">
                <a16:creationId xmlns:a16="http://schemas.microsoft.com/office/drawing/2014/main" id="{A12A2BB9-3B3A-B943-91C9-FF472A3A0140}"/>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Here are some suggestions!</a:t>
            </a:r>
          </a:p>
        </p:txBody>
      </p:sp>
    </p:spTree>
    <p:extLst>
      <p:ext uri="{BB962C8B-B14F-4D97-AF65-F5344CB8AC3E}">
        <p14:creationId xmlns:p14="http://schemas.microsoft.com/office/powerpoint/2010/main" val="249629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209446" y="4647977"/>
            <a:ext cx="8450965" cy="1684115"/>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After you set your SMART goal, it might help to write it down. You can tell a friend or family member about your goal so they can help you achieve it. </a:t>
            </a:r>
          </a:p>
        </p:txBody>
      </p:sp>
      <p:sp>
        <p:nvSpPr>
          <p:cNvPr id="6" name="TextBox 5">
            <a:extLst>
              <a:ext uri="{FF2B5EF4-FFF2-40B4-BE49-F238E27FC236}">
                <a16:creationId xmlns:a16="http://schemas.microsoft.com/office/drawing/2014/main" id="{581CB230-50F3-2049-ABBC-C4E1597EAEA4}"/>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What is the goal you came up with? Is it: </a:t>
            </a:r>
          </a:p>
        </p:txBody>
      </p:sp>
      <p:sp>
        <p:nvSpPr>
          <p:cNvPr id="3" name="Diamond 2">
            <a:extLst>
              <a:ext uri="{FF2B5EF4-FFF2-40B4-BE49-F238E27FC236}">
                <a16:creationId xmlns:a16="http://schemas.microsoft.com/office/drawing/2014/main" id="{8823D67F-0749-AF47-93D9-0A156D769B29}"/>
              </a:ext>
            </a:extLst>
          </p:cNvPr>
          <p:cNvSpPr/>
          <p:nvPr/>
        </p:nvSpPr>
        <p:spPr>
          <a:xfrm>
            <a:off x="1424370"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a:t>
            </a:r>
          </a:p>
        </p:txBody>
      </p:sp>
      <p:sp>
        <p:nvSpPr>
          <p:cNvPr id="8" name="Diamond 7">
            <a:extLst>
              <a:ext uri="{FF2B5EF4-FFF2-40B4-BE49-F238E27FC236}">
                <a16:creationId xmlns:a16="http://schemas.microsoft.com/office/drawing/2014/main" id="{18D7D667-DF91-D44B-96C5-9659C4FDD7A5}"/>
              </a:ext>
            </a:extLst>
          </p:cNvPr>
          <p:cNvSpPr/>
          <p:nvPr/>
        </p:nvSpPr>
        <p:spPr>
          <a:xfrm>
            <a:off x="3011124" y="2920458"/>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Measurable</a:t>
            </a:r>
          </a:p>
        </p:txBody>
      </p:sp>
      <p:sp>
        <p:nvSpPr>
          <p:cNvPr id="9" name="Diamond 8">
            <a:extLst>
              <a:ext uri="{FF2B5EF4-FFF2-40B4-BE49-F238E27FC236}">
                <a16:creationId xmlns:a16="http://schemas.microsoft.com/office/drawing/2014/main" id="{1E37EF2F-D113-B449-8432-AA62FD41EC6F}"/>
              </a:ext>
            </a:extLst>
          </p:cNvPr>
          <p:cNvSpPr/>
          <p:nvPr/>
        </p:nvSpPr>
        <p:spPr>
          <a:xfrm>
            <a:off x="4597878"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Achievable </a:t>
            </a:r>
          </a:p>
        </p:txBody>
      </p:sp>
      <p:sp>
        <p:nvSpPr>
          <p:cNvPr id="10" name="Diamond 9">
            <a:extLst>
              <a:ext uri="{FF2B5EF4-FFF2-40B4-BE49-F238E27FC236}">
                <a16:creationId xmlns:a16="http://schemas.microsoft.com/office/drawing/2014/main" id="{B5632AC3-0E9D-4747-BFD6-0F664C491E05}"/>
              </a:ext>
            </a:extLst>
          </p:cNvPr>
          <p:cNvSpPr/>
          <p:nvPr/>
        </p:nvSpPr>
        <p:spPr>
          <a:xfrm>
            <a:off x="6184632" y="2902909"/>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Realistic</a:t>
            </a:r>
          </a:p>
        </p:txBody>
      </p:sp>
      <p:sp>
        <p:nvSpPr>
          <p:cNvPr id="11" name="Diamond 10">
            <a:extLst>
              <a:ext uri="{FF2B5EF4-FFF2-40B4-BE49-F238E27FC236}">
                <a16:creationId xmlns:a16="http://schemas.microsoft.com/office/drawing/2014/main" id="{963C792D-4A10-7E45-8EDC-AD67AA048E09}"/>
              </a:ext>
            </a:extLst>
          </p:cNvPr>
          <p:cNvSpPr/>
          <p:nvPr/>
        </p:nvSpPr>
        <p:spPr>
          <a:xfrm>
            <a:off x="7771386" y="2061410"/>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Time-sensitive</a:t>
            </a:r>
          </a:p>
        </p:txBody>
      </p:sp>
      <p:pic>
        <p:nvPicPr>
          <p:cNvPr id="4" name="Graphic 3" descr="Right pointing backhand index outline">
            <a:extLst>
              <a:ext uri="{FF2B5EF4-FFF2-40B4-BE49-F238E27FC236}">
                <a16:creationId xmlns:a16="http://schemas.microsoft.com/office/drawing/2014/main" id="{F2D31FD5-D15C-8A44-89BB-A38D4D1D84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621426"/>
            <a:ext cx="3580275" cy="3580275"/>
          </a:xfrm>
          <a:prstGeom prst="rect">
            <a:avLst/>
          </a:prstGeom>
        </p:spPr>
      </p:pic>
    </p:spTree>
    <p:extLst>
      <p:ext uri="{BB962C8B-B14F-4D97-AF65-F5344CB8AC3E}">
        <p14:creationId xmlns:p14="http://schemas.microsoft.com/office/powerpoint/2010/main" val="426361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Let’s Review </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088759" y="1933421"/>
            <a:ext cx="8656674" cy="830997"/>
          </a:xfrm>
          <a:prstGeom prst="rect">
            <a:avLst/>
          </a:prstGeom>
          <a:noFill/>
        </p:spPr>
        <p:txBody>
          <a:bodyPr wrap="square" rtlCol="0">
            <a:spAutoFit/>
          </a:bodyPr>
          <a:lstStyle/>
          <a:p>
            <a:r>
              <a:rPr lang="en-US" sz="2400" dirty="0">
                <a:latin typeface="Century Gothic" panose="020B0502020202020204" pitchFamily="34" charset="0"/>
              </a:rPr>
              <a:t>Intellectual wellness is a continuous process of learning, applying new knowledge, and sharing knowledge. </a:t>
            </a:r>
          </a:p>
        </p:txBody>
      </p:sp>
      <p:sp>
        <p:nvSpPr>
          <p:cNvPr id="2" name="Hexagon 1">
            <a:extLst>
              <a:ext uri="{FF2B5EF4-FFF2-40B4-BE49-F238E27FC236}">
                <a16:creationId xmlns:a16="http://schemas.microsoft.com/office/drawing/2014/main" id="{98976397-E40F-9F44-9ECE-0FEFBFCA8A20}"/>
              </a:ext>
            </a:extLst>
          </p:cNvPr>
          <p:cNvSpPr/>
          <p:nvPr/>
        </p:nvSpPr>
        <p:spPr>
          <a:xfrm>
            <a:off x="1084521" y="1560178"/>
            <a:ext cx="1701210" cy="1577485"/>
          </a:xfrm>
          <a:prstGeom prst="hexagon">
            <a:avLst/>
          </a:prstGeom>
          <a:solidFill>
            <a:schemeClr val="accent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Definition</a:t>
            </a:r>
          </a:p>
        </p:txBody>
      </p:sp>
      <p:sp>
        <p:nvSpPr>
          <p:cNvPr id="6" name="Hexagon 5">
            <a:extLst>
              <a:ext uri="{FF2B5EF4-FFF2-40B4-BE49-F238E27FC236}">
                <a16:creationId xmlns:a16="http://schemas.microsoft.com/office/drawing/2014/main" id="{6ADFD7C9-3CE2-3240-A640-BBF5B4C280B3}"/>
              </a:ext>
            </a:extLst>
          </p:cNvPr>
          <p:cNvSpPr/>
          <p:nvPr/>
        </p:nvSpPr>
        <p:spPr>
          <a:xfrm>
            <a:off x="1084521" y="3137663"/>
            <a:ext cx="1701210" cy="1577485"/>
          </a:xfrm>
          <a:prstGeom prst="hexagon">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you can do</a:t>
            </a:r>
          </a:p>
        </p:txBody>
      </p:sp>
      <p:sp>
        <p:nvSpPr>
          <p:cNvPr id="8" name="Hexagon 7">
            <a:extLst>
              <a:ext uri="{FF2B5EF4-FFF2-40B4-BE49-F238E27FC236}">
                <a16:creationId xmlns:a16="http://schemas.microsoft.com/office/drawing/2014/main" id="{DB8CFCFF-A958-F045-8B48-404F7A8FB71E}"/>
              </a:ext>
            </a:extLst>
          </p:cNvPr>
          <p:cNvSpPr/>
          <p:nvPr/>
        </p:nvSpPr>
        <p:spPr>
          <a:xfrm>
            <a:off x="1084521" y="4715148"/>
            <a:ext cx="1701210" cy="1577485"/>
          </a:xfrm>
          <a:prstGeom prst="hexagon">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you can make changes</a:t>
            </a:r>
          </a:p>
        </p:txBody>
      </p:sp>
      <p:sp>
        <p:nvSpPr>
          <p:cNvPr id="9" name="TextBox 8">
            <a:extLst>
              <a:ext uri="{FF2B5EF4-FFF2-40B4-BE49-F238E27FC236}">
                <a16:creationId xmlns:a16="http://schemas.microsoft.com/office/drawing/2014/main" id="{DF063388-5511-A54D-A6AD-F3D48FC902C1}"/>
              </a:ext>
            </a:extLst>
          </p:cNvPr>
          <p:cNvSpPr txBox="1"/>
          <p:nvPr/>
        </p:nvSpPr>
        <p:spPr>
          <a:xfrm>
            <a:off x="3088759" y="3326240"/>
            <a:ext cx="8656674" cy="1200329"/>
          </a:xfrm>
          <a:prstGeom prst="rect">
            <a:avLst/>
          </a:prstGeom>
          <a:noFill/>
        </p:spPr>
        <p:txBody>
          <a:bodyPr wrap="square" rtlCol="0">
            <a:spAutoFit/>
          </a:bodyPr>
          <a:lstStyle/>
          <a:p>
            <a:r>
              <a:rPr lang="en-US" sz="2400" dirty="0">
                <a:latin typeface="Century Gothic" panose="020B0502020202020204" pitchFamily="34" charset="0"/>
              </a:rPr>
              <a:t>Explore your interests by reading, searching the internet, and discussing with others. Practice hobbies you enjoy and get better at those skills! </a:t>
            </a:r>
          </a:p>
        </p:txBody>
      </p:sp>
      <p:sp>
        <p:nvSpPr>
          <p:cNvPr id="10" name="TextBox 9">
            <a:extLst>
              <a:ext uri="{FF2B5EF4-FFF2-40B4-BE49-F238E27FC236}">
                <a16:creationId xmlns:a16="http://schemas.microsoft.com/office/drawing/2014/main" id="{BEDB8275-8F04-F940-AF2F-CF3C684F3805}"/>
              </a:ext>
            </a:extLst>
          </p:cNvPr>
          <p:cNvSpPr txBox="1"/>
          <p:nvPr/>
        </p:nvSpPr>
        <p:spPr>
          <a:xfrm>
            <a:off x="3088759" y="4903725"/>
            <a:ext cx="8656674" cy="1200329"/>
          </a:xfrm>
          <a:prstGeom prst="rect">
            <a:avLst/>
          </a:prstGeom>
          <a:noFill/>
        </p:spPr>
        <p:txBody>
          <a:bodyPr wrap="square" rtlCol="0">
            <a:spAutoFit/>
          </a:bodyPr>
          <a:lstStyle/>
          <a:p>
            <a:r>
              <a:rPr lang="en-US" sz="2400" dirty="0">
                <a:latin typeface="Century Gothic" panose="020B0502020202020204" pitchFamily="34" charset="0"/>
              </a:rPr>
              <a:t>You have the power to improve your intellectual wellness! Try setting a SMART goal if you want to change something. </a:t>
            </a:r>
          </a:p>
        </p:txBody>
      </p:sp>
    </p:spTree>
    <p:extLst>
      <p:ext uri="{BB962C8B-B14F-4D97-AF65-F5344CB8AC3E}">
        <p14:creationId xmlns:p14="http://schemas.microsoft.com/office/powerpoint/2010/main" val="293324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2862816" y="544467"/>
            <a:ext cx="6466367" cy="707886"/>
          </a:xfrm>
          <a:prstGeom prst="rect">
            <a:avLst/>
          </a:prstGeom>
          <a:noFill/>
        </p:spPr>
        <p:txBody>
          <a:bodyPr wrap="square" rtlCol="0">
            <a:spAutoFit/>
          </a:bodyPr>
          <a:lstStyle/>
          <a:p>
            <a:pPr algn="ctr"/>
            <a:r>
              <a:rPr lang="en-US" sz="4000" b="1" dirty="0">
                <a:latin typeface="Century Gothic" panose="020B0502020202020204" pitchFamily="34" charset="0"/>
              </a:rPr>
              <a:t>Congratulations! </a:t>
            </a:r>
          </a:p>
        </p:txBody>
      </p:sp>
      <p:sp>
        <p:nvSpPr>
          <p:cNvPr id="3" name="TextBox 2">
            <a:extLst>
              <a:ext uri="{FF2B5EF4-FFF2-40B4-BE49-F238E27FC236}">
                <a16:creationId xmlns:a16="http://schemas.microsoft.com/office/drawing/2014/main" id="{69D79BC4-5CE5-5242-B18A-906CB437A2EC}"/>
              </a:ext>
            </a:extLst>
          </p:cNvPr>
          <p:cNvSpPr txBox="1"/>
          <p:nvPr/>
        </p:nvSpPr>
        <p:spPr>
          <a:xfrm>
            <a:off x="2862816" y="1616149"/>
            <a:ext cx="6026003" cy="2308324"/>
          </a:xfrm>
          <a:prstGeom prst="rect">
            <a:avLst/>
          </a:prstGeom>
          <a:noFill/>
        </p:spPr>
        <p:txBody>
          <a:bodyPr wrap="square" rtlCol="0">
            <a:spAutoFit/>
          </a:bodyPr>
          <a:lstStyle/>
          <a:p>
            <a:pPr algn="ctr"/>
            <a:r>
              <a:rPr lang="en-US" dirty="0"/>
              <a:t>You have completed module 5 and learned about intellectual wellness. That’s awesome! You are well on your way to learning all about the 8 dimensions of wellness and the role you play in your own wellbeing. </a:t>
            </a:r>
          </a:p>
          <a:p>
            <a:pPr algn="ctr"/>
            <a:endParaRPr lang="en-US" dirty="0"/>
          </a:p>
          <a:p>
            <a:pPr algn="ctr"/>
            <a:endParaRPr lang="en-US" dirty="0"/>
          </a:p>
          <a:p>
            <a:pPr algn="ctr"/>
            <a:endParaRPr lang="en-US" dirty="0"/>
          </a:p>
          <a:p>
            <a:pPr algn="ctr"/>
            <a:r>
              <a:rPr lang="en-US" dirty="0"/>
              <a:t>Thanks for your attention and see you next time! </a:t>
            </a:r>
          </a:p>
        </p:txBody>
      </p:sp>
      <p:pic>
        <p:nvPicPr>
          <p:cNvPr id="5" name="Graphic 4" descr="Clapping hands with solid fill">
            <a:extLst>
              <a:ext uri="{FF2B5EF4-FFF2-40B4-BE49-F238E27FC236}">
                <a16:creationId xmlns:a16="http://schemas.microsoft.com/office/drawing/2014/main" id="{21611F19-1044-6247-8BEA-6907196E70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082" y="3616841"/>
            <a:ext cx="3250019" cy="3250019"/>
          </a:xfrm>
          <a:prstGeom prst="rect">
            <a:avLst/>
          </a:prstGeom>
        </p:spPr>
      </p:pic>
      <p:pic>
        <p:nvPicPr>
          <p:cNvPr id="16" name="Graphic 15" descr="Badge Tick1 outline">
            <a:extLst>
              <a:ext uri="{FF2B5EF4-FFF2-40B4-BE49-F238E27FC236}">
                <a16:creationId xmlns:a16="http://schemas.microsoft.com/office/drawing/2014/main" id="{CA84629D-67F1-D14E-AFEF-D9107C3A89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8941" y="4271455"/>
            <a:ext cx="1834117" cy="1834117"/>
          </a:xfrm>
          <a:prstGeom prst="rect">
            <a:avLst/>
          </a:prstGeom>
        </p:spPr>
      </p:pic>
      <p:pic>
        <p:nvPicPr>
          <p:cNvPr id="18" name="Graphic 17" descr="Dance with solid fill">
            <a:extLst>
              <a:ext uri="{FF2B5EF4-FFF2-40B4-BE49-F238E27FC236}">
                <a16:creationId xmlns:a16="http://schemas.microsoft.com/office/drawing/2014/main" id="{BE18A2D5-E4BF-264B-93F9-94A7E5B719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3880" y="3924473"/>
            <a:ext cx="2994837" cy="2994837"/>
          </a:xfrm>
          <a:prstGeom prst="rect">
            <a:avLst/>
          </a:prstGeom>
        </p:spPr>
      </p:pic>
    </p:spTree>
    <p:extLst>
      <p:ext uri="{BB962C8B-B14F-4D97-AF65-F5344CB8AC3E}">
        <p14:creationId xmlns:p14="http://schemas.microsoft.com/office/powerpoint/2010/main" val="311623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465ECA-C830-BC48-BAB3-9310B11F99DF}"/>
              </a:ext>
            </a:extLst>
          </p:cNvPr>
          <p:cNvSpPr txBox="1"/>
          <p:nvPr/>
        </p:nvSpPr>
        <p:spPr>
          <a:xfrm>
            <a:off x="381000" y="1258838"/>
            <a:ext cx="11226800" cy="2238113"/>
          </a:xfrm>
          <a:custGeom>
            <a:avLst/>
            <a:gdLst>
              <a:gd name="connsiteX0" fmla="*/ 0 w 11226800"/>
              <a:gd name="connsiteY0" fmla="*/ 0 h 2238113"/>
              <a:gd name="connsiteX1" fmla="*/ 590884 w 11226800"/>
              <a:gd name="connsiteY1" fmla="*/ 0 h 2238113"/>
              <a:gd name="connsiteX2" fmla="*/ 1181768 w 11226800"/>
              <a:gd name="connsiteY2" fmla="*/ 0 h 2238113"/>
              <a:gd name="connsiteX3" fmla="*/ 1884921 w 11226800"/>
              <a:gd name="connsiteY3" fmla="*/ 0 h 2238113"/>
              <a:gd name="connsiteX4" fmla="*/ 2588073 w 11226800"/>
              <a:gd name="connsiteY4" fmla="*/ 0 h 2238113"/>
              <a:gd name="connsiteX5" fmla="*/ 2842153 w 11226800"/>
              <a:gd name="connsiteY5" fmla="*/ 0 h 2238113"/>
              <a:gd name="connsiteX6" fmla="*/ 3320769 w 11226800"/>
              <a:gd name="connsiteY6" fmla="*/ 0 h 2238113"/>
              <a:gd name="connsiteX7" fmla="*/ 4023921 w 11226800"/>
              <a:gd name="connsiteY7" fmla="*/ 0 h 2238113"/>
              <a:gd name="connsiteX8" fmla="*/ 4839342 w 11226800"/>
              <a:gd name="connsiteY8" fmla="*/ 0 h 2238113"/>
              <a:gd name="connsiteX9" fmla="*/ 5654762 w 11226800"/>
              <a:gd name="connsiteY9" fmla="*/ 0 h 2238113"/>
              <a:gd name="connsiteX10" fmla="*/ 6021110 w 11226800"/>
              <a:gd name="connsiteY10" fmla="*/ 0 h 2238113"/>
              <a:gd name="connsiteX11" fmla="*/ 6275190 w 11226800"/>
              <a:gd name="connsiteY11" fmla="*/ 0 h 2238113"/>
              <a:gd name="connsiteX12" fmla="*/ 6641539 w 11226800"/>
              <a:gd name="connsiteY12" fmla="*/ 0 h 2238113"/>
              <a:gd name="connsiteX13" fmla="*/ 7232423 w 11226800"/>
              <a:gd name="connsiteY13" fmla="*/ 0 h 2238113"/>
              <a:gd name="connsiteX14" fmla="*/ 7823307 w 11226800"/>
              <a:gd name="connsiteY14" fmla="*/ 0 h 2238113"/>
              <a:gd name="connsiteX15" fmla="*/ 8077387 w 11226800"/>
              <a:gd name="connsiteY15" fmla="*/ 0 h 2238113"/>
              <a:gd name="connsiteX16" fmla="*/ 8556003 w 11226800"/>
              <a:gd name="connsiteY16" fmla="*/ 0 h 2238113"/>
              <a:gd name="connsiteX17" fmla="*/ 9371424 w 11226800"/>
              <a:gd name="connsiteY17" fmla="*/ 0 h 2238113"/>
              <a:gd name="connsiteX18" fmla="*/ 9850040 w 11226800"/>
              <a:gd name="connsiteY18" fmla="*/ 0 h 2238113"/>
              <a:gd name="connsiteX19" fmla="*/ 10216388 w 11226800"/>
              <a:gd name="connsiteY19" fmla="*/ 0 h 2238113"/>
              <a:gd name="connsiteX20" fmla="*/ 10695004 w 11226800"/>
              <a:gd name="connsiteY20" fmla="*/ 0 h 2238113"/>
              <a:gd name="connsiteX21" fmla="*/ 11226800 w 11226800"/>
              <a:gd name="connsiteY21" fmla="*/ 0 h 2238113"/>
              <a:gd name="connsiteX22" fmla="*/ 11226800 w 11226800"/>
              <a:gd name="connsiteY22" fmla="*/ 604291 h 2238113"/>
              <a:gd name="connsiteX23" fmla="*/ 11226800 w 11226800"/>
              <a:gd name="connsiteY23" fmla="*/ 1141438 h 2238113"/>
              <a:gd name="connsiteX24" fmla="*/ 11226800 w 11226800"/>
              <a:gd name="connsiteY24" fmla="*/ 1723347 h 2238113"/>
              <a:gd name="connsiteX25" fmla="*/ 11226800 w 11226800"/>
              <a:gd name="connsiteY25" fmla="*/ 2238113 h 2238113"/>
              <a:gd name="connsiteX26" fmla="*/ 10523648 w 11226800"/>
              <a:gd name="connsiteY26" fmla="*/ 2238113 h 2238113"/>
              <a:gd name="connsiteX27" fmla="*/ 10157300 w 11226800"/>
              <a:gd name="connsiteY27" fmla="*/ 2238113 h 2238113"/>
              <a:gd name="connsiteX28" fmla="*/ 9790951 w 11226800"/>
              <a:gd name="connsiteY28" fmla="*/ 2238113 h 2238113"/>
              <a:gd name="connsiteX29" fmla="*/ 8975531 w 11226800"/>
              <a:gd name="connsiteY29" fmla="*/ 2238113 h 2238113"/>
              <a:gd name="connsiteX30" fmla="*/ 8384647 w 11226800"/>
              <a:gd name="connsiteY30" fmla="*/ 2238113 h 2238113"/>
              <a:gd name="connsiteX31" fmla="*/ 8130567 w 11226800"/>
              <a:gd name="connsiteY31" fmla="*/ 2238113 h 2238113"/>
              <a:gd name="connsiteX32" fmla="*/ 7764219 w 11226800"/>
              <a:gd name="connsiteY32" fmla="*/ 2238113 h 2238113"/>
              <a:gd name="connsiteX33" fmla="*/ 7061066 w 11226800"/>
              <a:gd name="connsiteY33" fmla="*/ 2238113 h 2238113"/>
              <a:gd name="connsiteX34" fmla="*/ 6694718 w 11226800"/>
              <a:gd name="connsiteY34" fmla="*/ 2238113 h 2238113"/>
              <a:gd name="connsiteX35" fmla="*/ 5991566 w 11226800"/>
              <a:gd name="connsiteY35" fmla="*/ 2238113 h 2238113"/>
              <a:gd name="connsiteX36" fmla="*/ 5737486 w 11226800"/>
              <a:gd name="connsiteY36" fmla="*/ 2238113 h 2238113"/>
              <a:gd name="connsiteX37" fmla="*/ 5146601 w 11226800"/>
              <a:gd name="connsiteY37" fmla="*/ 2238113 h 2238113"/>
              <a:gd name="connsiteX38" fmla="*/ 4667985 w 11226800"/>
              <a:gd name="connsiteY38" fmla="*/ 2238113 h 2238113"/>
              <a:gd name="connsiteX39" fmla="*/ 4077101 w 11226800"/>
              <a:gd name="connsiteY39" fmla="*/ 2238113 h 2238113"/>
              <a:gd name="connsiteX40" fmla="*/ 3486217 w 11226800"/>
              <a:gd name="connsiteY40" fmla="*/ 2238113 h 2238113"/>
              <a:gd name="connsiteX41" fmla="*/ 2895333 w 11226800"/>
              <a:gd name="connsiteY41" fmla="*/ 2238113 h 2238113"/>
              <a:gd name="connsiteX42" fmla="*/ 2192180 w 11226800"/>
              <a:gd name="connsiteY42" fmla="*/ 2238113 h 2238113"/>
              <a:gd name="connsiteX43" fmla="*/ 1938100 w 11226800"/>
              <a:gd name="connsiteY43" fmla="*/ 2238113 h 2238113"/>
              <a:gd name="connsiteX44" fmla="*/ 1234948 w 11226800"/>
              <a:gd name="connsiteY44" fmla="*/ 2238113 h 2238113"/>
              <a:gd name="connsiteX45" fmla="*/ 531796 w 11226800"/>
              <a:gd name="connsiteY45" fmla="*/ 2238113 h 2238113"/>
              <a:gd name="connsiteX46" fmla="*/ 0 w 11226800"/>
              <a:gd name="connsiteY46" fmla="*/ 2238113 h 2238113"/>
              <a:gd name="connsiteX47" fmla="*/ 0 w 11226800"/>
              <a:gd name="connsiteY47" fmla="*/ 1700966 h 2238113"/>
              <a:gd name="connsiteX48" fmla="*/ 0 w 11226800"/>
              <a:gd name="connsiteY48" fmla="*/ 1186200 h 2238113"/>
              <a:gd name="connsiteX49" fmla="*/ 0 w 11226800"/>
              <a:gd name="connsiteY49" fmla="*/ 581909 h 2238113"/>
              <a:gd name="connsiteX50" fmla="*/ 0 w 11226800"/>
              <a:gd name="connsiteY50" fmla="*/ 0 h 22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226800" h="2238113"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52203" y="216284"/>
                  <a:pt x="11225252" y="458687"/>
                  <a:pt x="11226800" y="604291"/>
                </a:cubicBezTo>
                <a:cubicBezTo>
                  <a:pt x="11228348" y="749895"/>
                  <a:pt x="11183247" y="940722"/>
                  <a:pt x="11226800" y="1141438"/>
                </a:cubicBezTo>
                <a:cubicBezTo>
                  <a:pt x="11270353" y="1342154"/>
                  <a:pt x="11208333" y="1490905"/>
                  <a:pt x="11226800" y="1723347"/>
                </a:cubicBezTo>
                <a:cubicBezTo>
                  <a:pt x="11245267" y="1955789"/>
                  <a:pt x="11202514" y="2099050"/>
                  <a:pt x="11226800" y="2238113"/>
                </a:cubicBezTo>
                <a:cubicBezTo>
                  <a:pt x="10926873" y="2308865"/>
                  <a:pt x="10723980" y="2192726"/>
                  <a:pt x="10523648" y="2238113"/>
                </a:cubicBezTo>
                <a:cubicBezTo>
                  <a:pt x="10323316" y="2283500"/>
                  <a:pt x="10284413" y="2218962"/>
                  <a:pt x="10157300" y="2238113"/>
                </a:cubicBezTo>
                <a:cubicBezTo>
                  <a:pt x="10030187" y="2257264"/>
                  <a:pt x="9968134" y="2199045"/>
                  <a:pt x="9790951" y="2238113"/>
                </a:cubicBezTo>
                <a:cubicBezTo>
                  <a:pt x="9613768" y="2277181"/>
                  <a:pt x="9181194" y="2216838"/>
                  <a:pt x="8975531" y="2238113"/>
                </a:cubicBezTo>
                <a:cubicBezTo>
                  <a:pt x="8769868" y="2259388"/>
                  <a:pt x="8609712" y="2194401"/>
                  <a:pt x="8384647" y="2238113"/>
                </a:cubicBezTo>
                <a:cubicBezTo>
                  <a:pt x="8159582" y="2281825"/>
                  <a:pt x="8233741" y="2221896"/>
                  <a:pt x="8130567" y="2238113"/>
                </a:cubicBezTo>
                <a:cubicBezTo>
                  <a:pt x="8027393" y="2254330"/>
                  <a:pt x="7844393" y="2223294"/>
                  <a:pt x="7764219" y="2238113"/>
                </a:cubicBezTo>
                <a:cubicBezTo>
                  <a:pt x="7684045" y="2252932"/>
                  <a:pt x="7268433" y="2169518"/>
                  <a:pt x="7061066" y="2238113"/>
                </a:cubicBezTo>
                <a:cubicBezTo>
                  <a:pt x="6853699" y="2306708"/>
                  <a:pt x="6791064" y="2217751"/>
                  <a:pt x="6694718" y="2238113"/>
                </a:cubicBezTo>
                <a:cubicBezTo>
                  <a:pt x="6598372" y="2258475"/>
                  <a:pt x="6298498" y="2224743"/>
                  <a:pt x="5991566" y="2238113"/>
                </a:cubicBezTo>
                <a:cubicBezTo>
                  <a:pt x="5684634" y="2251483"/>
                  <a:pt x="5832543" y="2221366"/>
                  <a:pt x="5737486" y="2238113"/>
                </a:cubicBezTo>
                <a:cubicBezTo>
                  <a:pt x="5642429" y="2254860"/>
                  <a:pt x="5363655" y="2212015"/>
                  <a:pt x="5146601" y="2238113"/>
                </a:cubicBezTo>
                <a:cubicBezTo>
                  <a:pt x="4929547" y="2264211"/>
                  <a:pt x="4834779" y="2208145"/>
                  <a:pt x="4667985" y="2238113"/>
                </a:cubicBezTo>
                <a:cubicBezTo>
                  <a:pt x="4501191" y="2268081"/>
                  <a:pt x="4263188" y="2188319"/>
                  <a:pt x="4077101" y="2238113"/>
                </a:cubicBezTo>
                <a:cubicBezTo>
                  <a:pt x="3891014" y="2287907"/>
                  <a:pt x="3620495" y="2193962"/>
                  <a:pt x="3486217" y="2238113"/>
                </a:cubicBezTo>
                <a:cubicBezTo>
                  <a:pt x="3351939" y="2282264"/>
                  <a:pt x="3075170" y="2233503"/>
                  <a:pt x="2895333" y="2238113"/>
                </a:cubicBezTo>
                <a:cubicBezTo>
                  <a:pt x="2715496" y="2242723"/>
                  <a:pt x="2451697" y="2174820"/>
                  <a:pt x="2192180" y="2238113"/>
                </a:cubicBezTo>
                <a:cubicBezTo>
                  <a:pt x="1932663" y="2301406"/>
                  <a:pt x="2015453" y="2229093"/>
                  <a:pt x="1938100" y="2238113"/>
                </a:cubicBezTo>
                <a:cubicBezTo>
                  <a:pt x="1860747" y="2247133"/>
                  <a:pt x="1410733" y="2229335"/>
                  <a:pt x="1234948" y="2238113"/>
                </a:cubicBezTo>
                <a:cubicBezTo>
                  <a:pt x="1059163" y="2246891"/>
                  <a:pt x="691321" y="2162741"/>
                  <a:pt x="531796" y="2238113"/>
                </a:cubicBezTo>
                <a:cubicBezTo>
                  <a:pt x="372271" y="2313485"/>
                  <a:pt x="183695" y="2195629"/>
                  <a:pt x="0" y="2238113"/>
                </a:cubicBezTo>
                <a:cubicBezTo>
                  <a:pt x="-7804" y="2015643"/>
                  <a:pt x="58134" y="1924737"/>
                  <a:pt x="0" y="1700966"/>
                </a:cubicBezTo>
                <a:cubicBezTo>
                  <a:pt x="-58134" y="1477195"/>
                  <a:pt x="36162" y="1441134"/>
                  <a:pt x="0" y="1186200"/>
                </a:cubicBezTo>
                <a:cubicBezTo>
                  <a:pt x="-36162" y="931266"/>
                  <a:pt x="51399" y="871054"/>
                  <a:pt x="0" y="581909"/>
                </a:cubicBezTo>
                <a:cubicBezTo>
                  <a:pt x="-51399" y="292764"/>
                  <a:pt x="6487" y="156350"/>
                  <a:pt x="0" y="0"/>
                </a:cubicBezTo>
                <a:close/>
              </a:path>
              <a:path w="11226800" h="2238113"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3993" y="240183"/>
                  <a:pt x="11172523" y="324625"/>
                  <a:pt x="11226800" y="492385"/>
                </a:cubicBezTo>
                <a:cubicBezTo>
                  <a:pt x="11281077" y="660146"/>
                  <a:pt x="11206745" y="786593"/>
                  <a:pt x="11226800" y="1074294"/>
                </a:cubicBezTo>
                <a:cubicBezTo>
                  <a:pt x="11246855" y="1361995"/>
                  <a:pt x="11214057" y="1438117"/>
                  <a:pt x="11226800" y="1611441"/>
                </a:cubicBezTo>
                <a:cubicBezTo>
                  <a:pt x="11239543" y="1784765"/>
                  <a:pt x="11210746" y="1951308"/>
                  <a:pt x="11226800" y="2238113"/>
                </a:cubicBezTo>
                <a:cubicBezTo>
                  <a:pt x="11139099" y="2262220"/>
                  <a:pt x="11057688" y="2216563"/>
                  <a:pt x="10972720" y="2238113"/>
                </a:cubicBezTo>
                <a:cubicBezTo>
                  <a:pt x="10887752" y="2259663"/>
                  <a:pt x="10789476" y="2234735"/>
                  <a:pt x="10718640" y="2238113"/>
                </a:cubicBezTo>
                <a:cubicBezTo>
                  <a:pt x="10647804" y="2241491"/>
                  <a:pt x="10589013" y="2215784"/>
                  <a:pt x="10464559" y="2238113"/>
                </a:cubicBezTo>
                <a:cubicBezTo>
                  <a:pt x="10340105" y="2260442"/>
                  <a:pt x="10124132" y="2213746"/>
                  <a:pt x="9985943" y="2238113"/>
                </a:cubicBezTo>
                <a:cubicBezTo>
                  <a:pt x="9847754" y="2262480"/>
                  <a:pt x="9590001" y="2173750"/>
                  <a:pt x="9395059" y="2238113"/>
                </a:cubicBezTo>
                <a:cubicBezTo>
                  <a:pt x="9200117" y="2302476"/>
                  <a:pt x="9062788" y="2232172"/>
                  <a:pt x="8916443" y="2238113"/>
                </a:cubicBezTo>
                <a:cubicBezTo>
                  <a:pt x="8770098" y="2244054"/>
                  <a:pt x="8529401" y="2186247"/>
                  <a:pt x="8213291" y="2238113"/>
                </a:cubicBezTo>
                <a:cubicBezTo>
                  <a:pt x="7897181" y="2289979"/>
                  <a:pt x="7565944" y="2191602"/>
                  <a:pt x="7397870" y="2238113"/>
                </a:cubicBezTo>
                <a:cubicBezTo>
                  <a:pt x="7229796" y="2284624"/>
                  <a:pt x="6970961" y="2177513"/>
                  <a:pt x="6806986" y="2238113"/>
                </a:cubicBezTo>
                <a:cubicBezTo>
                  <a:pt x="6643011" y="2298713"/>
                  <a:pt x="6557386" y="2190148"/>
                  <a:pt x="6328370" y="2238113"/>
                </a:cubicBezTo>
                <a:cubicBezTo>
                  <a:pt x="6099354" y="2286078"/>
                  <a:pt x="5731214" y="2234059"/>
                  <a:pt x="5512950" y="2238113"/>
                </a:cubicBezTo>
                <a:cubicBezTo>
                  <a:pt x="5294686" y="2242167"/>
                  <a:pt x="5054034" y="2165019"/>
                  <a:pt x="4809797" y="2238113"/>
                </a:cubicBezTo>
                <a:cubicBezTo>
                  <a:pt x="4565560" y="2311207"/>
                  <a:pt x="4409015" y="2205983"/>
                  <a:pt x="4106645" y="2238113"/>
                </a:cubicBezTo>
                <a:cubicBezTo>
                  <a:pt x="3804275" y="2270243"/>
                  <a:pt x="3835053" y="2206333"/>
                  <a:pt x="3740297" y="2238113"/>
                </a:cubicBezTo>
                <a:cubicBezTo>
                  <a:pt x="3645541" y="2269893"/>
                  <a:pt x="3174968" y="2171934"/>
                  <a:pt x="2924877" y="2238113"/>
                </a:cubicBezTo>
                <a:cubicBezTo>
                  <a:pt x="2674786" y="2304292"/>
                  <a:pt x="2463538" y="2182739"/>
                  <a:pt x="2221725" y="2238113"/>
                </a:cubicBezTo>
                <a:cubicBezTo>
                  <a:pt x="1979912" y="2293487"/>
                  <a:pt x="1959122" y="2181993"/>
                  <a:pt x="1743108" y="2238113"/>
                </a:cubicBezTo>
                <a:cubicBezTo>
                  <a:pt x="1527094" y="2294233"/>
                  <a:pt x="1553479" y="2212782"/>
                  <a:pt x="1376760" y="2238113"/>
                </a:cubicBezTo>
                <a:cubicBezTo>
                  <a:pt x="1200041" y="2263444"/>
                  <a:pt x="938870" y="2159860"/>
                  <a:pt x="561340" y="2238113"/>
                </a:cubicBezTo>
                <a:cubicBezTo>
                  <a:pt x="183810" y="2316366"/>
                  <a:pt x="121903" y="2235583"/>
                  <a:pt x="0" y="2238113"/>
                </a:cubicBezTo>
                <a:cubicBezTo>
                  <a:pt x="-41493" y="2111498"/>
                  <a:pt x="1169" y="1941569"/>
                  <a:pt x="0" y="1723347"/>
                </a:cubicBezTo>
                <a:cubicBezTo>
                  <a:pt x="-1169" y="1505125"/>
                  <a:pt x="66714" y="1379071"/>
                  <a:pt x="0" y="1163819"/>
                </a:cubicBezTo>
                <a:cubicBezTo>
                  <a:pt x="-66714" y="948567"/>
                  <a:pt x="3122" y="766293"/>
                  <a:pt x="0" y="604291"/>
                </a:cubicBezTo>
                <a:cubicBezTo>
                  <a:pt x="-3122" y="442289"/>
                  <a:pt x="23707" y="27926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Intellectual wellness</a:t>
            </a:r>
            <a:r>
              <a:rPr lang="en-US" sz="2400" dirty="0">
                <a:latin typeface="Century Gothic" panose="020B0502020202020204" pitchFamily="34" charset="0"/>
              </a:rPr>
              <a:t>- a continuous process of learning, applying new knowledge, and sharing knowledge. This process does not have to happen in school only. Intellectual wellness is about exploring and developing your interests and hobbies. </a:t>
            </a:r>
          </a:p>
        </p:txBody>
      </p:sp>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pic>
        <p:nvPicPr>
          <p:cNvPr id="5" name="Picture 4" descr="Mother pushing child on bicycle on grass outdoors">
            <a:extLst>
              <a:ext uri="{FF2B5EF4-FFF2-40B4-BE49-F238E27FC236}">
                <a16:creationId xmlns:a16="http://schemas.microsoft.com/office/drawing/2014/main" id="{8126F311-3F11-244E-979E-246D4FF69ACD}"/>
              </a:ext>
            </a:extLst>
          </p:cNvPr>
          <p:cNvPicPr>
            <a:picLocks noChangeAspect="1"/>
          </p:cNvPicPr>
          <p:nvPr/>
        </p:nvPicPr>
        <p:blipFill>
          <a:blip r:embed="rId2"/>
          <a:srcRect/>
          <a:stretch/>
        </p:blipFill>
        <p:spPr>
          <a:xfrm>
            <a:off x="4025952" y="3761363"/>
            <a:ext cx="4140094" cy="2760063"/>
          </a:xfrm>
          <a:prstGeom prst="rect">
            <a:avLst/>
          </a:prstGeom>
          <a:ln w="38100">
            <a:solidFill>
              <a:schemeClr val="tx1"/>
            </a:solidFill>
          </a:ln>
        </p:spPr>
      </p:pic>
    </p:spTree>
    <p:extLst>
      <p:ext uri="{BB962C8B-B14F-4D97-AF65-F5344CB8AC3E}">
        <p14:creationId xmlns:p14="http://schemas.microsoft.com/office/powerpoint/2010/main" val="31825456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sp>
        <p:nvSpPr>
          <p:cNvPr id="2" name="Rounded Rectangle 1">
            <a:extLst>
              <a:ext uri="{FF2B5EF4-FFF2-40B4-BE49-F238E27FC236}">
                <a16:creationId xmlns:a16="http://schemas.microsoft.com/office/drawing/2014/main" id="{1CACAF43-1409-0B47-8D5D-47FDB39DA339}"/>
              </a:ext>
            </a:extLst>
          </p:cNvPr>
          <p:cNvSpPr/>
          <p:nvPr/>
        </p:nvSpPr>
        <p:spPr>
          <a:xfrm>
            <a:off x="4219903" y="3429000"/>
            <a:ext cx="3752193" cy="1143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Intellectual Wellness </a:t>
            </a:r>
          </a:p>
        </p:txBody>
      </p:sp>
      <p:sp>
        <p:nvSpPr>
          <p:cNvPr id="7" name="Rounded Rectangle 6">
            <a:extLst>
              <a:ext uri="{FF2B5EF4-FFF2-40B4-BE49-F238E27FC236}">
                <a16:creationId xmlns:a16="http://schemas.microsoft.com/office/drawing/2014/main" id="{8BDB0467-D1B3-8140-ADCC-ECA92657C705}"/>
              </a:ext>
            </a:extLst>
          </p:cNvPr>
          <p:cNvSpPr/>
          <p:nvPr/>
        </p:nvSpPr>
        <p:spPr>
          <a:xfrm>
            <a:off x="2326465" y="5308625"/>
            <a:ext cx="2926080"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Education </a:t>
            </a:r>
          </a:p>
        </p:txBody>
      </p:sp>
      <p:sp>
        <p:nvSpPr>
          <p:cNvPr id="9" name="Rounded Rectangle 8">
            <a:extLst>
              <a:ext uri="{FF2B5EF4-FFF2-40B4-BE49-F238E27FC236}">
                <a16:creationId xmlns:a16="http://schemas.microsoft.com/office/drawing/2014/main" id="{EFA668A2-4378-C844-A4F8-2A47ECFB052F}"/>
              </a:ext>
            </a:extLst>
          </p:cNvPr>
          <p:cNvSpPr/>
          <p:nvPr/>
        </p:nvSpPr>
        <p:spPr>
          <a:xfrm>
            <a:off x="191419" y="3554289"/>
            <a:ext cx="2926080" cy="11430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Personal Interests</a:t>
            </a:r>
          </a:p>
        </p:txBody>
      </p:sp>
      <p:sp>
        <p:nvSpPr>
          <p:cNvPr id="11" name="Rounded Rectangle 10">
            <a:extLst>
              <a:ext uri="{FF2B5EF4-FFF2-40B4-BE49-F238E27FC236}">
                <a16:creationId xmlns:a16="http://schemas.microsoft.com/office/drawing/2014/main" id="{D607DF66-3B08-5842-BC0F-5A05DBA85A91}"/>
              </a:ext>
            </a:extLst>
          </p:cNvPr>
          <p:cNvSpPr/>
          <p:nvPr/>
        </p:nvSpPr>
        <p:spPr>
          <a:xfrm>
            <a:off x="8681720" y="3489020"/>
            <a:ext cx="2926080"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Brain Exercise </a:t>
            </a:r>
          </a:p>
        </p:txBody>
      </p:sp>
      <p:cxnSp>
        <p:nvCxnSpPr>
          <p:cNvPr id="4" name="Straight Arrow Connector 3">
            <a:extLst>
              <a:ext uri="{FF2B5EF4-FFF2-40B4-BE49-F238E27FC236}">
                <a16:creationId xmlns:a16="http://schemas.microsoft.com/office/drawing/2014/main" id="{9D48E5E1-D578-754E-805D-2C13A3CFD712}"/>
              </a:ext>
            </a:extLst>
          </p:cNvPr>
          <p:cNvCxnSpPr>
            <a:cxnSpLocks/>
            <a:stCxn id="2" idx="1"/>
            <a:endCxn id="9" idx="3"/>
          </p:cNvCxnSpPr>
          <p:nvPr/>
        </p:nvCxnSpPr>
        <p:spPr>
          <a:xfrm flipH="1">
            <a:off x="3117499" y="4000500"/>
            <a:ext cx="1102404" cy="12528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0550B6-5498-7F4F-A9FE-61B7B13F271E}"/>
              </a:ext>
            </a:extLst>
          </p:cNvPr>
          <p:cNvCxnSpPr>
            <a:cxnSpLocks/>
            <a:stCxn id="2" idx="3"/>
          </p:cNvCxnSpPr>
          <p:nvPr/>
        </p:nvCxnSpPr>
        <p:spPr>
          <a:xfrm>
            <a:off x="7972096" y="4000500"/>
            <a:ext cx="709624" cy="600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B56FF7-9456-174C-AF26-D6498C0D1E62}"/>
              </a:ext>
            </a:extLst>
          </p:cNvPr>
          <p:cNvCxnSpPr>
            <a:cxnSpLocks/>
            <a:endCxn id="7" idx="0"/>
          </p:cNvCxnSpPr>
          <p:nvPr/>
        </p:nvCxnSpPr>
        <p:spPr>
          <a:xfrm flipH="1">
            <a:off x="3789505" y="4587975"/>
            <a:ext cx="1510130" cy="7206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33F466-E3C7-1B4D-AF1D-F48A36D3E15C}"/>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Take a look at these key factors that contribute to your intellectual wellness. Then move on to the next slide for a little bit more detail on each one. </a:t>
            </a:r>
          </a:p>
        </p:txBody>
      </p:sp>
      <p:sp>
        <p:nvSpPr>
          <p:cNvPr id="16" name="Rounded Rectangle 15">
            <a:extLst>
              <a:ext uri="{FF2B5EF4-FFF2-40B4-BE49-F238E27FC236}">
                <a16:creationId xmlns:a16="http://schemas.microsoft.com/office/drawing/2014/main" id="{6FAEF388-758B-1748-ADA2-AB7D868EF555}"/>
              </a:ext>
            </a:extLst>
          </p:cNvPr>
          <p:cNvSpPr/>
          <p:nvPr/>
        </p:nvSpPr>
        <p:spPr>
          <a:xfrm>
            <a:off x="6711700" y="5308625"/>
            <a:ext cx="2926080" cy="11430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Conversation</a:t>
            </a:r>
          </a:p>
        </p:txBody>
      </p:sp>
      <p:cxnSp>
        <p:nvCxnSpPr>
          <p:cNvPr id="17" name="Straight Arrow Connector 16">
            <a:extLst>
              <a:ext uri="{FF2B5EF4-FFF2-40B4-BE49-F238E27FC236}">
                <a16:creationId xmlns:a16="http://schemas.microsoft.com/office/drawing/2014/main" id="{25781F13-1DA3-FD4A-BA53-39BAD2179EC3}"/>
              </a:ext>
            </a:extLst>
          </p:cNvPr>
          <p:cNvCxnSpPr>
            <a:cxnSpLocks/>
            <a:endCxn id="16" idx="0"/>
          </p:cNvCxnSpPr>
          <p:nvPr/>
        </p:nvCxnSpPr>
        <p:spPr>
          <a:xfrm>
            <a:off x="6892367" y="4572000"/>
            <a:ext cx="1282373" cy="7366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1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Personal Interests</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280378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Gaining knowledge can be fun and comes naturally when we are interested in and passionate about a subject. Explore your hobbies or consider trying new activities to find what you enjoy. Build your knowledge and skill on this subject. Use these questions to </a:t>
            </a:r>
            <a:r>
              <a:rPr lang="en-US" sz="2000" dirty="0" err="1">
                <a:latin typeface="Century Gothic" panose="020B0502020202020204" pitchFamily="34" charset="0"/>
              </a:rPr>
              <a:t>thinka</a:t>
            </a:r>
            <a:r>
              <a:rPr lang="en-US" sz="2000" dirty="0">
                <a:latin typeface="Century Gothic" panose="020B0502020202020204" pitchFamily="34" charset="0"/>
              </a:rPr>
              <a:t> bout how you engage with your interests. </a:t>
            </a:r>
          </a:p>
        </p:txBody>
      </p:sp>
      <p:sp>
        <p:nvSpPr>
          <p:cNvPr id="3" name="Oval 2">
            <a:extLst>
              <a:ext uri="{FF2B5EF4-FFF2-40B4-BE49-F238E27FC236}">
                <a16:creationId xmlns:a16="http://schemas.microsoft.com/office/drawing/2014/main" id="{5C37C861-0FBE-E040-A2C7-C4E9272A2544}"/>
              </a:ext>
            </a:extLst>
          </p:cNvPr>
          <p:cNvSpPr/>
          <p:nvPr/>
        </p:nvSpPr>
        <p:spPr>
          <a:xfrm>
            <a:off x="3497512" y="3409383"/>
            <a:ext cx="5196975" cy="3163678"/>
          </a:xfrm>
          <a:prstGeom prst="ellipse">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would you like to do or learn? Have you considered creative arts such as drawing, pottery, or photography? How about martial arts, learning about nature, or improving your computer skills?</a:t>
            </a:r>
          </a:p>
        </p:txBody>
      </p:sp>
      <p:sp>
        <p:nvSpPr>
          <p:cNvPr id="5" name="Oval 4">
            <a:extLst>
              <a:ext uri="{FF2B5EF4-FFF2-40B4-BE49-F238E27FC236}">
                <a16:creationId xmlns:a16="http://schemas.microsoft.com/office/drawing/2014/main" id="{40F07903-4166-9242-B74F-36ED36ACF365}"/>
              </a:ext>
            </a:extLst>
          </p:cNvPr>
          <p:cNvSpPr/>
          <p:nvPr/>
        </p:nvSpPr>
        <p:spPr>
          <a:xfrm>
            <a:off x="8069628" y="3429000"/>
            <a:ext cx="3587099" cy="297777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Have you considered inviting a friend or family member to an event you’re interested in, like a performance or a movie?</a:t>
            </a:r>
          </a:p>
        </p:txBody>
      </p:sp>
      <p:sp>
        <p:nvSpPr>
          <p:cNvPr id="6" name="Oval 5">
            <a:extLst>
              <a:ext uri="{FF2B5EF4-FFF2-40B4-BE49-F238E27FC236}">
                <a16:creationId xmlns:a16="http://schemas.microsoft.com/office/drawing/2014/main" id="{DE275467-81A9-7940-9F76-3E0BF6E79135}"/>
              </a:ext>
            </a:extLst>
          </p:cNvPr>
          <p:cNvSpPr/>
          <p:nvPr/>
        </p:nvSpPr>
        <p:spPr>
          <a:xfrm>
            <a:off x="956439" y="3429001"/>
            <a:ext cx="3039164" cy="2780906"/>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enjoy reading? Might you be interested in books, magazines, blogs, online platforms, etc.?</a:t>
            </a:r>
          </a:p>
        </p:txBody>
      </p:sp>
    </p:spTree>
    <p:extLst>
      <p:ext uri="{BB962C8B-B14F-4D97-AF65-F5344CB8AC3E}">
        <p14:creationId xmlns:p14="http://schemas.microsoft.com/office/powerpoint/2010/main" val="25033910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F07903-4166-9242-B74F-36ED36ACF365}"/>
              </a:ext>
            </a:extLst>
          </p:cNvPr>
          <p:cNvSpPr/>
          <p:nvPr/>
        </p:nvSpPr>
        <p:spPr>
          <a:xfrm>
            <a:off x="6636805" y="3181442"/>
            <a:ext cx="3717430" cy="3137293"/>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interested in improving your language skills or learning a new language, whether one-on- one, through class, or via apps or online resources?</a:t>
            </a:r>
          </a:p>
        </p:txBody>
      </p:sp>
      <p:sp>
        <p:nvSpPr>
          <p:cNvPr id="8" name="Oval 7">
            <a:extLst>
              <a:ext uri="{FF2B5EF4-FFF2-40B4-BE49-F238E27FC236}">
                <a16:creationId xmlns:a16="http://schemas.microsoft.com/office/drawing/2014/main" id="{E4BB74E5-8548-5D4F-97BA-317609C340FC}"/>
              </a:ext>
            </a:extLst>
          </p:cNvPr>
          <p:cNvSpPr/>
          <p:nvPr/>
        </p:nvSpPr>
        <p:spPr>
          <a:xfrm>
            <a:off x="959995" y="3038319"/>
            <a:ext cx="4595201" cy="328041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If you are interested in a certain career path, are there opportunities near you that might lead you to getting a volunteer, internship, or job position? This is a great way to learn about your interest and see if it’s a good fit for you. </a:t>
            </a:r>
          </a:p>
        </p:txBody>
      </p:sp>
      <p:sp>
        <p:nvSpPr>
          <p:cNvPr id="18" name="Rounded Rectangle 17">
            <a:extLst>
              <a:ext uri="{FF2B5EF4-FFF2-40B4-BE49-F238E27FC236}">
                <a16:creationId xmlns:a16="http://schemas.microsoft.com/office/drawing/2014/main" id="{5A68F840-9432-3F47-9B37-CBDC56DF7D47}"/>
              </a:ext>
            </a:extLst>
          </p:cNvPr>
          <p:cNvSpPr/>
          <p:nvPr/>
        </p:nvSpPr>
        <p:spPr>
          <a:xfrm>
            <a:off x="482910" y="396142"/>
            <a:ext cx="3752193"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Education  </a:t>
            </a:r>
          </a:p>
        </p:txBody>
      </p:sp>
      <p:sp>
        <p:nvSpPr>
          <p:cNvPr id="19" name="TextBox 18">
            <a:extLst>
              <a:ext uri="{FF2B5EF4-FFF2-40B4-BE49-F238E27FC236}">
                <a16:creationId xmlns:a16="http://schemas.microsoft.com/office/drawing/2014/main" id="{B8C807B6-FC0D-5548-967E-682AD5372E92}"/>
              </a:ext>
            </a:extLst>
          </p:cNvPr>
          <p:cNvSpPr txBox="1"/>
          <p:nvPr/>
        </p:nvSpPr>
        <p:spPr>
          <a:xfrm>
            <a:off x="4353155" y="403504"/>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most obvious place for intellectual processes to take place is school. Keep in mind that although what you learn in school isn’t always of interest to you, you are learning ways to explore your own interest in the future and perhaps find a career in something you enjoy.  </a:t>
            </a:r>
          </a:p>
        </p:txBody>
      </p:sp>
    </p:spTree>
    <p:extLst>
      <p:ext uri="{BB962C8B-B14F-4D97-AF65-F5344CB8AC3E}">
        <p14:creationId xmlns:p14="http://schemas.microsoft.com/office/powerpoint/2010/main" val="32188931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4BB74E5-8548-5D4F-97BA-317609C340FC}"/>
              </a:ext>
            </a:extLst>
          </p:cNvPr>
          <p:cNvSpPr/>
          <p:nvPr/>
        </p:nvSpPr>
        <p:spPr>
          <a:xfrm>
            <a:off x="4399420" y="2947643"/>
            <a:ext cx="3393160" cy="325280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enjoy taking part in discussions, intellectual conversations, debates, or other ways of gaining an enhanced understanding of issues?</a:t>
            </a:r>
          </a:p>
        </p:txBody>
      </p:sp>
      <p:sp>
        <p:nvSpPr>
          <p:cNvPr id="18" name="Rounded Rectangle 17">
            <a:extLst>
              <a:ext uri="{FF2B5EF4-FFF2-40B4-BE49-F238E27FC236}">
                <a16:creationId xmlns:a16="http://schemas.microsoft.com/office/drawing/2014/main" id="{5A68F840-9432-3F47-9B37-CBDC56DF7D47}"/>
              </a:ext>
            </a:extLst>
          </p:cNvPr>
          <p:cNvSpPr/>
          <p:nvPr/>
        </p:nvSpPr>
        <p:spPr>
          <a:xfrm>
            <a:off x="482910" y="396142"/>
            <a:ext cx="3752193" cy="11430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Conversation </a:t>
            </a:r>
          </a:p>
        </p:txBody>
      </p:sp>
      <p:sp>
        <p:nvSpPr>
          <p:cNvPr id="19" name="TextBox 18">
            <a:extLst>
              <a:ext uri="{FF2B5EF4-FFF2-40B4-BE49-F238E27FC236}">
                <a16:creationId xmlns:a16="http://schemas.microsoft.com/office/drawing/2014/main" id="{B8C807B6-FC0D-5548-967E-682AD5372E92}"/>
              </a:ext>
            </a:extLst>
          </p:cNvPr>
          <p:cNvSpPr txBox="1"/>
          <p:nvPr/>
        </p:nvSpPr>
        <p:spPr>
          <a:xfrm>
            <a:off x="4353155" y="403504"/>
            <a:ext cx="7246266" cy="188045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There is no better way to learn than by engaging in discussions with other people. While you’re talking to others, you are also doing something great for your social wellness! </a:t>
            </a:r>
          </a:p>
        </p:txBody>
      </p:sp>
    </p:spTree>
    <p:extLst>
      <p:ext uri="{BB962C8B-B14F-4D97-AF65-F5344CB8AC3E}">
        <p14:creationId xmlns:p14="http://schemas.microsoft.com/office/powerpoint/2010/main" val="410758381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Brain Exercise </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428800"/>
            <a:ext cx="7246266" cy="280378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Building beliefs and getting involved with people and hobbies require time. Make sure you’re giving y ourself time to think about what you like, don’t like, support, don’t support, or value. Remember that this is an ongoing process. People change, so try to check in with yourself every now and then! </a:t>
            </a:r>
          </a:p>
        </p:txBody>
      </p:sp>
      <p:sp>
        <p:nvSpPr>
          <p:cNvPr id="12" name="Oval 11">
            <a:extLst>
              <a:ext uri="{FF2B5EF4-FFF2-40B4-BE49-F238E27FC236}">
                <a16:creationId xmlns:a16="http://schemas.microsoft.com/office/drawing/2014/main" id="{76E7AC59-9A38-5046-802B-F6573D70294F}"/>
              </a:ext>
            </a:extLst>
          </p:cNvPr>
          <p:cNvSpPr/>
          <p:nvPr/>
        </p:nvSpPr>
        <p:spPr>
          <a:xfrm>
            <a:off x="1187284" y="3800301"/>
            <a:ext cx="2818497" cy="266155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play any games or use apps that keep your mind sharp, such as memory or logic and puzzle games? </a:t>
            </a:r>
          </a:p>
        </p:txBody>
      </p:sp>
      <p:sp>
        <p:nvSpPr>
          <p:cNvPr id="14" name="Oval 13">
            <a:extLst>
              <a:ext uri="{FF2B5EF4-FFF2-40B4-BE49-F238E27FC236}">
                <a16:creationId xmlns:a16="http://schemas.microsoft.com/office/drawing/2014/main" id="{1861BAF8-C2C4-714B-9AE2-4641EABF6E04}"/>
              </a:ext>
            </a:extLst>
          </p:cNvPr>
          <p:cNvSpPr/>
          <p:nvPr/>
        </p:nvSpPr>
        <p:spPr>
          <a:xfrm>
            <a:off x="9290512" y="3874222"/>
            <a:ext cx="2645302" cy="2412756"/>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Have you read up on current affairs locally, nationally, and internationally lately?</a:t>
            </a:r>
          </a:p>
        </p:txBody>
      </p:sp>
      <p:sp>
        <p:nvSpPr>
          <p:cNvPr id="8" name="Oval 7">
            <a:extLst>
              <a:ext uri="{FF2B5EF4-FFF2-40B4-BE49-F238E27FC236}">
                <a16:creationId xmlns:a16="http://schemas.microsoft.com/office/drawing/2014/main" id="{302694EA-0107-234B-8BDB-1E60A2AA0624}"/>
              </a:ext>
            </a:extLst>
          </p:cNvPr>
          <p:cNvSpPr/>
          <p:nvPr/>
        </p:nvSpPr>
        <p:spPr>
          <a:xfrm>
            <a:off x="4200844" y="3232582"/>
            <a:ext cx="4894605" cy="3054396"/>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Have you explored thrift shops, libraries, bookstores for books or DVDs that interest you? You may also have access to online movie streaming services with movies and documentaries you find interesting! </a:t>
            </a:r>
          </a:p>
        </p:txBody>
      </p:sp>
    </p:spTree>
    <p:extLst>
      <p:ext uri="{BB962C8B-B14F-4D97-AF65-F5344CB8AC3E}">
        <p14:creationId xmlns:p14="http://schemas.microsoft.com/office/powerpoint/2010/main" val="394865017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6" name="TextBox 5">
            <a:extLst>
              <a:ext uri="{FF2B5EF4-FFF2-40B4-BE49-F238E27FC236}">
                <a16:creationId xmlns:a16="http://schemas.microsoft.com/office/drawing/2014/main" id="{978824FB-A6AF-D640-B241-FDC535EF68FC}"/>
              </a:ext>
            </a:extLst>
          </p:cNvPr>
          <p:cNvSpPr txBox="1"/>
          <p:nvPr/>
        </p:nvSpPr>
        <p:spPr>
          <a:xfrm>
            <a:off x="381000" y="1258838"/>
            <a:ext cx="11226800" cy="3346109"/>
          </a:xfrm>
          <a:custGeom>
            <a:avLst/>
            <a:gdLst>
              <a:gd name="connsiteX0" fmla="*/ 0 w 11226800"/>
              <a:gd name="connsiteY0" fmla="*/ 0 h 3346109"/>
              <a:gd name="connsiteX1" fmla="*/ 815420 w 11226800"/>
              <a:gd name="connsiteY1" fmla="*/ 0 h 3346109"/>
              <a:gd name="connsiteX2" fmla="*/ 1518572 w 11226800"/>
              <a:gd name="connsiteY2" fmla="*/ 0 h 3346109"/>
              <a:gd name="connsiteX3" fmla="*/ 1772653 w 11226800"/>
              <a:gd name="connsiteY3" fmla="*/ 0 h 3346109"/>
              <a:gd name="connsiteX4" fmla="*/ 2251269 w 11226800"/>
              <a:gd name="connsiteY4" fmla="*/ 0 h 3346109"/>
              <a:gd name="connsiteX5" fmla="*/ 2954421 w 11226800"/>
              <a:gd name="connsiteY5" fmla="*/ 0 h 3346109"/>
              <a:gd name="connsiteX6" fmla="*/ 3769841 w 11226800"/>
              <a:gd name="connsiteY6" fmla="*/ 0 h 3346109"/>
              <a:gd name="connsiteX7" fmla="*/ 4585261 w 11226800"/>
              <a:gd name="connsiteY7" fmla="*/ 0 h 3346109"/>
              <a:gd name="connsiteX8" fmla="*/ 4951610 w 11226800"/>
              <a:gd name="connsiteY8" fmla="*/ 0 h 3346109"/>
              <a:gd name="connsiteX9" fmla="*/ 5205690 w 11226800"/>
              <a:gd name="connsiteY9" fmla="*/ 0 h 3346109"/>
              <a:gd name="connsiteX10" fmla="*/ 5572038 w 11226800"/>
              <a:gd name="connsiteY10" fmla="*/ 0 h 3346109"/>
              <a:gd name="connsiteX11" fmla="*/ 6162922 w 11226800"/>
              <a:gd name="connsiteY11" fmla="*/ 0 h 3346109"/>
              <a:gd name="connsiteX12" fmla="*/ 6753807 w 11226800"/>
              <a:gd name="connsiteY12" fmla="*/ 0 h 3346109"/>
              <a:gd name="connsiteX13" fmla="*/ 7007887 w 11226800"/>
              <a:gd name="connsiteY13" fmla="*/ 0 h 3346109"/>
              <a:gd name="connsiteX14" fmla="*/ 7486503 w 11226800"/>
              <a:gd name="connsiteY14" fmla="*/ 0 h 3346109"/>
              <a:gd name="connsiteX15" fmla="*/ 8301923 w 11226800"/>
              <a:gd name="connsiteY15" fmla="*/ 0 h 3346109"/>
              <a:gd name="connsiteX16" fmla="*/ 8780539 w 11226800"/>
              <a:gd name="connsiteY16" fmla="*/ 0 h 3346109"/>
              <a:gd name="connsiteX17" fmla="*/ 9146888 w 11226800"/>
              <a:gd name="connsiteY17" fmla="*/ 0 h 3346109"/>
              <a:gd name="connsiteX18" fmla="*/ 9625504 w 11226800"/>
              <a:gd name="connsiteY18" fmla="*/ 0 h 3346109"/>
              <a:gd name="connsiteX19" fmla="*/ 10216388 w 11226800"/>
              <a:gd name="connsiteY19" fmla="*/ 0 h 3346109"/>
              <a:gd name="connsiteX20" fmla="*/ 11226800 w 11226800"/>
              <a:gd name="connsiteY20" fmla="*/ 0 h 3346109"/>
              <a:gd name="connsiteX21" fmla="*/ 11226800 w 11226800"/>
              <a:gd name="connsiteY21" fmla="*/ 624607 h 3346109"/>
              <a:gd name="connsiteX22" fmla="*/ 11226800 w 11226800"/>
              <a:gd name="connsiteY22" fmla="*/ 1215753 h 3346109"/>
              <a:gd name="connsiteX23" fmla="*/ 11226800 w 11226800"/>
              <a:gd name="connsiteY23" fmla="*/ 1806899 h 3346109"/>
              <a:gd name="connsiteX24" fmla="*/ 11226800 w 11226800"/>
              <a:gd name="connsiteY24" fmla="*/ 2398045 h 3346109"/>
              <a:gd name="connsiteX25" fmla="*/ 11226800 w 11226800"/>
              <a:gd name="connsiteY25" fmla="*/ 3346109 h 3346109"/>
              <a:gd name="connsiteX26" fmla="*/ 10635916 w 11226800"/>
              <a:gd name="connsiteY26" fmla="*/ 3346109 h 3346109"/>
              <a:gd name="connsiteX27" fmla="*/ 9820496 w 11226800"/>
              <a:gd name="connsiteY27" fmla="*/ 3346109 h 3346109"/>
              <a:gd name="connsiteX28" fmla="*/ 9229611 w 11226800"/>
              <a:gd name="connsiteY28" fmla="*/ 3346109 h 3346109"/>
              <a:gd name="connsiteX29" fmla="*/ 8975531 w 11226800"/>
              <a:gd name="connsiteY29" fmla="*/ 3346109 h 3346109"/>
              <a:gd name="connsiteX30" fmla="*/ 8609183 w 11226800"/>
              <a:gd name="connsiteY30" fmla="*/ 3346109 h 3346109"/>
              <a:gd name="connsiteX31" fmla="*/ 7906031 w 11226800"/>
              <a:gd name="connsiteY31" fmla="*/ 3346109 h 3346109"/>
              <a:gd name="connsiteX32" fmla="*/ 7539683 w 11226800"/>
              <a:gd name="connsiteY32" fmla="*/ 3346109 h 3346109"/>
              <a:gd name="connsiteX33" fmla="*/ 6836530 w 11226800"/>
              <a:gd name="connsiteY33" fmla="*/ 3346109 h 3346109"/>
              <a:gd name="connsiteX34" fmla="*/ 6582450 w 11226800"/>
              <a:gd name="connsiteY34" fmla="*/ 3346109 h 3346109"/>
              <a:gd name="connsiteX35" fmla="*/ 5991566 w 11226800"/>
              <a:gd name="connsiteY35" fmla="*/ 3346109 h 3346109"/>
              <a:gd name="connsiteX36" fmla="*/ 5512950 w 11226800"/>
              <a:gd name="connsiteY36" fmla="*/ 3346109 h 3346109"/>
              <a:gd name="connsiteX37" fmla="*/ 4922065 w 11226800"/>
              <a:gd name="connsiteY37" fmla="*/ 3346109 h 3346109"/>
              <a:gd name="connsiteX38" fmla="*/ 4331181 w 11226800"/>
              <a:gd name="connsiteY38" fmla="*/ 3346109 h 3346109"/>
              <a:gd name="connsiteX39" fmla="*/ 3740297 w 11226800"/>
              <a:gd name="connsiteY39" fmla="*/ 3346109 h 3346109"/>
              <a:gd name="connsiteX40" fmla="*/ 3037145 w 11226800"/>
              <a:gd name="connsiteY40" fmla="*/ 3346109 h 3346109"/>
              <a:gd name="connsiteX41" fmla="*/ 2783065 w 11226800"/>
              <a:gd name="connsiteY41" fmla="*/ 3346109 h 3346109"/>
              <a:gd name="connsiteX42" fmla="*/ 2079912 w 11226800"/>
              <a:gd name="connsiteY42" fmla="*/ 3346109 h 3346109"/>
              <a:gd name="connsiteX43" fmla="*/ 1376760 w 11226800"/>
              <a:gd name="connsiteY43" fmla="*/ 3346109 h 3346109"/>
              <a:gd name="connsiteX44" fmla="*/ 898144 w 11226800"/>
              <a:gd name="connsiteY44" fmla="*/ 3346109 h 3346109"/>
              <a:gd name="connsiteX45" fmla="*/ 0 w 11226800"/>
              <a:gd name="connsiteY45" fmla="*/ 3346109 h 3346109"/>
              <a:gd name="connsiteX46" fmla="*/ 0 w 11226800"/>
              <a:gd name="connsiteY46" fmla="*/ 2788424 h 3346109"/>
              <a:gd name="connsiteX47" fmla="*/ 0 w 11226800"/>
              <a:gd name="connsiteY47" fmla="*/ 2163817 h 3346109"/>
              <a:gd name="connsiteX48" fmla="*/ 0 w 11226800"/>
              <a:gd name="connsiteY48" fmla="*/ 1706516 h 3346109"/>
              <a:gd name="connsiteX49" fmla="*/ 0 w 11226800"/>
              <a:gd name="connsiteY49" fmla="*/ 1215753 h 3346109"/>
              <a:gd name="connsiteX50" fmla="*/ 0 w 11226800"/>
              <a:gd name="connsiteY50" fmla="*/ 624607 h 3346109"/>
              <a:gd name="connsiteX51" fmla="*/ 0 w 11226800"/>
              <a:gd name="connsiteY51" fmla="*/ 0 h 334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26800" h="3346109" fill="none" extrusionOk="0">
                <a:moveTo>
                  <a:pt x="0" y="0"/>
                </a:moveTo>
                <a:cubicBezTo>
                  <a:pt x="343477" y="-9736"/>
                  <a:pt x="561340" y="34218"/>
                  <a:pt x="815420" y="0"/>
                </a:cubicBezTo>
                <a:cubicBezTo>
                  <a:pt x="1069500" y="-34218"/>
                  <a:pt x="1289627" y="41252"/>
                  <a:pt x="1518572" y="0"/>
                </a:cubicBezTo>
                <a:cubicBezTo>
                  <a:pt x="1747517" y="-41252"/>
                  <a:pt x="1665725" y="5633"/>
                  <a:pt x="1772653" y="0"/>
                </a:cubicBezTo>
                <a:cubicBezTo>
                  <a:pt x="1879581" y="-5633"/>
                  <a:pt x="2078877" y="18567"/>
                  <a:pt x="2251269" y="0"/>
                </a:cubicBezTo>
                <a:cubicBezTo>
                  <a:pt x="2423661" y="-18567"/>
                  <a:pt x="2785893" y="53448"/>
                  <a:pt x="2954421" y="0"/>
                </a:cubicBezTo>
                <a:cubicBezTo>
                  <a:pt x="3122949" y="-53448"/>
                  <a:pt x="3502559" y="51256"/>
                  <a:pt x="3769841" y="0"/>
                </a:cubicBezTo>
                <a:cubicBezTo>
                  <a:pt x="4037123" y="-51256"/>
                  <a:pt x="4328714" y="58400"/>
                  <a:pt x="4585261" y="0"/>
                </a:cubicBezTo>
                <a:cubicBezTo>
                  <a:pt x="4841808" y="-58400"/>
                  <a:pt x="4768722" y="30519"/>
                  <a:pt x="4951610" y="0"/>
                </a:cubicBezTo>
                <a:cubicBezTo>
                  <a:pt x="5134498" y="-30519"/>
                  <a:pt x="5147870" y="4123"/>
                  <a:pt x="5205690" y="0"/>
                </a:cubicBezTo>
                <a:cubicBezTo>
                  <a:pt x="5263510" y="-4123"/>
                  <a:pt x="5398947" y="3781"/>
                  <a:pt x="5572038" y="0"/>
                </a:cubicBezTo>
                <a:cubicBezTo>
                  <a:pt x="5745129" y="-3781"/>
                  <a:pt x="6003995" y="12399"/>
                  <a:pt x="6162922" y="0"/>
                </a:cubicBezTo>
                <a:cubicBezTo>
                  <a:pt x="6321849" y="-12399"/>
                  <a:pt x="6516750" y="3010"/>
                  <a:pt x="6753807" y="0"/>
                </a:cubicBezTo>
                <a:cubicBezTo>
                  <a:pt x="6990864" y="-3010"/>
                  <a:pt x="6884972" y="20532"/>
                  <a:pt x="7007887" y="0"/>
                </a:cubicBezTo>
                <a:cubicBezTo>
                  <a:pt x="7130802" y="-20532"/>
                  <a:pt x="7354399" y="3455"/>
                  <a:pt x="7486503" y="0"/>
                </a:cubicBezTo>
                <a:cubicBezTo>
                  <a:pt x="7618607" y="-3455"/>
                  <a:pt x="8120448" y="80910"/>
                  <a:pt x="8301923" y="0"/>
                </a:cubicBezTo>
                <a:cubicBezTo>
                  <a:pt x="8483398" y="-80910"/>
                  <a:pt x="8572266" y="37653"/>
                  <a:pt x="8780539" y="0"/>
                </a:cubicBezTo>
                <a:cubicBezTo>
                  <a:pt x="8988812" y="-37653"/>
                  <a:pt x="9007485" y="38830"/>
                  <a:pt x="9146888" y="0"/>
                </a:cubicBezTo>
                <a:cubicBezTo>
                  <a:pt x="9286291" y="-38830"/>
                  <a:pt x="9472655" y="200"/>
                  <a:pt x="9625504" y="0"/>
                </a:cubicBezTo>
                <a:cubicBezTo>
                  <a:pt x="9778353" y="-200"/>
                  <a:pt x="10075560" y="67054"/>
                  <a:pt x="10216388" y="0"/>
                </a:cubicBezTo>
                <a:cubicBezTo>
                  <a:pt x="10357216" y="-67054"/>
                  <a:pt x="10830645" y="71603"/>
                  <a:pt x="11226800" y="0"/>
                </a:cubicBezTo>
                <a:cubicBezTo>
                  <a:pt x="11239954" y="138188"/>
                  <a:pt x="11183827" y="467484"/>
                  <a:pt x="11226800" y="624607"/>
                </a:cubicBezTo>
                <a:cubicBezTo>
                  <a:pt x="11269773" y="781730"/>
                  <a:pt x="11222746" y="1058102"/>
                  <a:pt x="11226800" y="1215753"/>
                </a:cubicBezTo>
                <a:cubicBezTo>
                  <a:pt x="11230854" y="1373404"/>
                  <a:pt x="11215272" y="1550391"/>
                  <a:pt x="11226800" y="1806899"/>
                </a:cubicBezTo>
                <a:cubicBezTo>
                  <a:pt x="11238328" y="2063407"/>
                  <a:pt x="11211326" y="2262277"/>
                  <a:pt x="11226800" y="2398045"/>
                </a:cubicBezTo>
                <a:cubicBezTo>
                  <a:pt x="11242274" y="2533813"/>
                  <a:pt x="11172592" y="2970084"/>
                  <a:pt x="11226800" y="3346109"/>
                </a:cubicBezTo>
                <a:cubicBezTo>
                  <a:pt x="10968850" y="3396164"/>
                  <a:pt x="10754875" y="3333074"/>
                  <a:pt x="10635916" y="3346109"/>
                </a:cubicBezTo>
                <a:cubicBezTo>
                  <a:pt x="10516957" y="3359144"/>
                  <a:pt x="10026159" y="3324834"/>
                  <a:pt x="9820496" y="3346109"/>
                </a:cubicBezTo>
                <a:cubicBezTo>
                  <a:pt x="9614833" y="3367384"/>
                  <a:pt x="9455843" y="3305300"/>
                  <a:pt x="9229611" y="3346109"/>
                </a:cubicBezTo>
                <a:cubicBezTo>
                  <a:pt x="9003379" y="3386918"/>
                  <a:pt x="9078705" y="3329892"/>
                  <a:pt x="8975531" y="3346109"/>
                </a:cubicBezTo>
                <a:cubicBezTo>
                  <a:pt x="8872357" y="3362326"/>
                  <a:pt x="8689357" y="3331290"/>
                  <a:pt x="8609183" y="3346109"/>
                </a:cubicBezTo>
                <a:cubicBezTo>
                  <a:pt x="8529009" y="3360928"/>
                  <a:pt x="8111615" y="3274692"/>
                  <a:pt x="7906031" y="3346109"/>
                </a:cubicBezTo>
                <a:cubicBezTo>
                  <a:pt x="7700447" y="3417526"/>
                  <a:pt x="7636029" y="3325747"/>
                  <a:pt x="7539683" y="3346109"/>
                </a:cubicBezTo>
                <a:cubicBezTo>
                  <a:pt x="7443337" y="3366471"/>
                  <a:pt x="7143558" y="3334824"/>
                  <a:pt x="6836530" y="3346109"/>
                </a:cubicBezTo>
                <a:cubicBezTo>
                  <a:pt x="6529502" y="3357394"/>
                  <a:pt x="6677507" y="3329362"/>
                  <a:pt x="6582450" y="3346109"/>
                </a:cubicBezTo>
                <a:cubicBezTo>
                  <a:pt x="6487393" y="3362856"/>
                  <a:pt x="6206783" y="3318453"/>
                  <a:pt x="5991566" y="3346109"/>
                </a:cubicBezTo>
                <a:cubicBezTo>
                  <a:pt x="5776349" y="3373765"/>
                  <a:pt x="5679744" y="3316141"/>
                  <a:pt x="5512950" y="3346109"/>
                </a:cubicBezTo>
                <a:cubicBezTo>
                  <a:pt x="5346156" y="3376077"/>
                  <a:pt x="5115403" y="3297850"/>
                  <a:pt x="4922065" y="3346109"/>
                </a:cubicBezTo>
                <a:cubicBezTo>
                  <a:pt x="4728728" y="3394368"/>
                  <a:pt x="4465459" y="3301958"/>
                  <a:pt x="4331181" y="3346109"/>
                </a:cubicBezTo>
                <a:cubicBezTo>
                  <a:pt x="4196903" y="3390260"/>
                  <a:pt x="3920134" y="3341499"/>
                  <a:pt x="3740297" y="3346109"/>
                </a:cubicBezTo>
                <a:cubicBezTo>
                  <a:pt x="3560460" y="3350719"/>
                  <a:pt x="3294839" y="3279865"/>
                  <a:pt x="3037145" y="3346109"/>
                </a:cubicBezTo>
                <a:cubicBezTo>
                  <a:pt x="2779451" y="3412353"/>
                  <a:pt x="2860418" y="3337089"/>
                  <a:pt x="2783065" y="3346109"/>
                </a:cubicBezTo>
                <a:cubicBezTo>
                  <a:pt x="2705712" y="3355129"/>
                  <a:pt x="2261031" y="3340235"/>
                  <a:pt x="2079912" y="3346109"/>
                </a:cubicBezTo>
                <a:cubicBezTo>
                  <a:pt x="1898793" y="3351983"/>
                  <a:pt x="1536285" y="3270737"/>
                  <a:pt x="1376760" y="3346109"/>
                </a:cubicBezTo>
                <a:cubicBezTo>
                  <a:pt x="1217235" y="3421481"/>
                  <a:pt x="1134868" y="3320849"/>
                  <a:pt x="898144" y="3346109"/>
                </a:cubicBezTo>
                <a:cubicBezTo>
                  <a:pt x="661420" y="3371369"/>
                  <a:pt x="203133" y="3294541"/>
                  <a:pt x="0" y="3346109"/>
                </a:cubicBezTo>
                <a:cubicBezTo>
                  <a:pt x="-40447" y="3103429"/>
                  <a:pt x="54323" y="2990022"/>
                  <a:pt x="0" y="2788424"/>
                </a:cubicBezTo>
                <a:cubicBezTo>
                  <a:pt x="-54323" y="2586826"/>
                  <a:pt x="58278" y="2461465"/>
                  <a:pt x="0" y="2163817"/>
                </a:cubicBezTo>
                <a:cubicBezTo>
                  <a:pt x="-58278" y="1866169"/>
                  <a:pt x="46010" y="1803901"/>
                  <a:pt x="0" y="1706516"/>
                </a:cubicBezTo>
                <a:cubicBezTo>
                  <a:pt x="-46010" y="1609131"/>
                  <a:pt x="5020" y="1348319"/>
                  <a:pt x="0" y="1215753"/>
                </a:cubicBezTo>
                <a:cubicBezTo>
                  <a:pt x="-5020" y="1083187"/>
                  <a:pt x="49174" y="886826"/>
                  <a:pt x="0" y="624607"/>
                </a:cubicBezTo>
                <a:cubicBezTo>
                  <a:pt x="-49174" y="362388"/>
                  <a:pt x="57758" y="186140"/>
                  <a:pt x="0" y="0"/>
                </a:cubicBezTo>
                <a:close/>
              </a:path>
              <a:path w="11226800" h="3346109"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66704" y="181058"/>
                  <a:pt x="11188922" y="363281"/>
                  <a:pt x="11226800" y="457302"/>
                </a:cubicBezTo>
                <a:cubicBezTo>
                  <a:pt x="11264678" y="551323"/>
                  <a:pt x="11191980" y="775240"/>
                  <a:pt x="11226800" y="1048447"/>
                </a:cubicBezTo>
                <a:cubicBezTo>
                  <a:pt x="11261620" y="1321654"/>
                  <a:pt x="11204777" y="1443532"/>
                  <a:pt x="11226800" y="1572671"/>
                </a:cubicBezTo>
                <a:cubicBezTo>
                  <a:pt x="11248823" y="1701810"/>
                  <a:pt x="11201557" y="2013200"/>
                  <a:pt x="11226800" y="2130356"/>
                </a:cubicBezTo>
                <a:cubicBezTo>
                  <a:pt x="11252043" y="2247513"/>
                  <a:pt x="11194277" y="2464775"/>
                  <a:pt x="11226800" y="2587658"/>
                </a:cubicBezTo>
                <a:cubicBezTo>
                  <a:pt x="11259323" y="2710541"/>
                  <a:pt x="11160423" y="3124127"/>
                  <a:pt x="11226800" y="3346109"/>
                </a:cubicBezTo>
                <a:cubicBezTo>
                  <a:pt x="11080946" y="3391137"/>
                  <a:pt x="10926708" y="3290033"/>
                  <a:pt x="10748184" y="3346109"/>
                </a:cubicBezTo>
                <a:cubicBezTo>
                  <a:pt x="10569660" y="3402185"/>
                  <a:pt x="10407757" y="3321742"/>
                  <a:pt x="10269568" y="3346109"/>
                </a:cubicBezTo>
                <a:cubicBezTo>
                  <a:pt x="10131379" y="3370476"/>
                  <a:pt x="9876849" y="3282740"/>
                  <a:pt x="9678683" y="3346109"/>
                </a:cubicBezTo>
                <a:cubicBezTo>
                  <a:pt x="9480517" y="3409478"/>
                  <a:pt x="9346412" y="3340168"/>
                  <a:pt x="9200067" y="3346109"/>
                </a:cubicBezTo>
                <a:cubicBezTo>
                  <a:pt x="9053722" y="3352050"/>
                  <a:pt x="8813025" y="3294243"/>
                  <a:pt x="8496915" y="3346109"/>
                </a:cubicBezTo>
                <a:cubicBezTo>
                  <a:pt x="8180805" y="3397975"/>
                  <a:pt x="7844734" y="3294940"/>
                  <a:pt x="7681495" y="3346109"/>
                </a:cubicBezTo>
                <a:cubicBezTo>
                  <a:pt x="7518256" y="3397278"/>
                  <a:pt x="7254586" y="3285509"/>
                  <a:pt x="7090611" y="3346109"/>
                </a:cubicBezTo>
                <a:cubicBezTo>
                  <a:pt x="6926636" y="3406709"/>
                  <a:pt x="6843640" y="3303717"/>
                  <a:pt x="6611994" y="3346109"/>
                </a:cubicBezTo>
                <a:cubicBezTo>
                  <a:pt x="6380348" y="3388501"/>
                  <a:pt x="6014838" y="3342055"/>
                  <a:pt x="5796574" y="3346109"/>
                </a:cubicBezTo>
                <a:cubicBezTo>
                  <a:pt x="5578310" y="3350163"/>
                  <a:pt x="5333263" y="3267792"/>
                  <a:pt x="5093422" y="3346109"/>
                </a:cubicBezTo>
                <a:cubicBezTo>
                  <a:pt x="4853581" y="3424426"/>
                  <a:pt x="4692640" y="3313979"/>
                  <a:pt x="4390270" y="3346109"/>
                </a:cubicBezTo>
                <a:cubicBezTo>
                  <a:pt x="4087900" y="3378239"/>
                  <a:pt x="4121014" y="3322902"/>
                  <a:pt x="4023921" y="3346109"/>
                </a:cubicBezTo>
                <a:cubicBezTo>
                  <a:pt x="3926828" y="3369316"/>
                  <a:pt x="3458592" y="3279930"/>
                  <a:pt x="3208501" y="3346109"/>
                </a:cubicBezTo>
                <a:cubicBezTo>
                  <a:pt x="2958410" y="3412288"/>
                  <a:pt x="2747162" y="3290735"/>
                  <a:pt x="2505349" y="3346109"/>
                </a:cubicBezTo>
                <a:cubicBezTo>
                  <a:pt x="2263536" y="3401483"/>
                  <a:pt x="2235234" y="3339960"/>
                  <a:pt x="2026733" y="3346109"/>
                </a:cubicBezTo>
                <a:cubicBezTo>
                  <a:pt x="1818232" y="3352258"/>
                  <a:pt x="1837104" y="3320778"/>
                  <a:pt x="1660385" y="3346109"/>
                </a:cubicBezTo>
                <a:cubicBezTo>
                  <a:pt x="1483666" y="3371440"/>
                  <a:pt x="1227339" y="3269670"/>
                  <a:pt x="844964" y="3346109"/>
                </a:cubicBezTo>
                <a:cubicBezTo>
                  <a:pt x="462589" y="3422548"/>
                  <a:pt x="394864" y="3263765"/>
                  <a:pt x="0" y="3346109"/>
                </a:cubicBezTo>
                <a:cubicBezTo>
                  <a:pt x="-13679" y="3113885"/>
                  <a:pt x="6381" y="3078030"/>
                  <a:pt x="0" y="2855346"/>
                </a:cubicBezTo>
                <a:cubicBezTo>
                  <a:pt x="-6381" y="2632662"/>
                  <a:pt x="7909" y="2465970"/>
                  <a:pt x="0" y="2297662"/>
                </a:cubicBezTo>
                <a:cubicBezTo>
                  <a:pt x="-7909" y="2129354"/>
                  <a:pt x="28110" y="1878326"/>
                  <a:pt x="0" y="1739977"/>
                </a:cubicBezTo>
                <a:cubicBezTo>
                  <a:pt x="-28110" y="1601628"/>
                  <a:pt x="49848" y="1461134"/>
                  <a:pt x="0" y="1182292"/>
                </a:cubicBezTo>
                <a:cubicBezTo>
                  <a:pt x="-49848" y="903451"/>
                  <a:pt x="60283" y="893816"/>
                  <a:pt x="0" y="624607"/>
                </a:cubicBezTo>
                <a:cubicBezTo>
                  <a:pt x="-60283" y="355399"/>
                  <a:pt x="7737" y="13106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Now that you have thought a bit about your own intellectual wellness, try filling out this self-assessment. Use a piece of paper to keep track of your answers. You do not have to share your answers with anyone, but you can keep them in mind as you go through this module. Don’t worry about your score, there are no right or wrong answers. Knowing where you are at right now is the perfect place to start. </a:t>
            </a:r>
          </a:p>
        </p:txBody>
      </p:sp>
      <p:sp>
        <p:nvSpPr>
          <p:cNvPr id="7" name="Right Arrow 6">
            <a:extLst>
              <a:ext uri="{FF2B5EF4-FFF2-40B4-BE49-F238E27FC236}">
                <a16:creationId xmlns:a16="http://schemas.microsoft.com/office/drawing/2014/main" id="{23569DD0-3F9B-0F46-90BA-277ACC0F11E5}"/>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Self-Assessment </a:t>
            </a:r>
          </a:p>
        </p:txBody>
      </p:sp>
    </p:spTree>
    <p:extLst>
      <p:ext uri="{BB962C8B-B14F-4D97-AF65-F5344CB8AC3E}">
        <p14:creationId xmlns:p14="http://schemas.microsoft.com/office/powerpoint/2010/main" val="90021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C2D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3" name="TextBox 2">
            <a:extLst>
              <a:ext uri="{FF2B5EF4-FFF2-40B4-BE49-F238E27FC236}">
                <a16:creationId xmlns:a16="http://schemas.microsoft.com/office/drawing/2014/main" id="{DA459D9F-0606-424C-BC0F-EBC2752B2736}"/>
              </a:ext>
            </a:extLst>
          </p:cNvPr>
          <p:cNvSpPr txBox="1"/>
          <p:nvPr/>
        </p:nvSpPr>
        <p:spPr>
          <a:xfrm>
            <a:off x="482600" y="2738991"/>
            <a:ext cx="11226800" cy="2238113"/>
          </a:xfrm>
          <a:custGeom>
            <a:avLst/>
            <a:gdLst>
              <a:gd name="connsiteX0" fmla="*/ 0 w 11226800"/>
              <a:gd name="connsiteY0" fmla="*/ 0 h 2238113"/>
              <a:gd name="connsiteX1" fmla="*/ 590884 w 11226800"/>
              <a:gd name="connsiteY1" fmla="*/ 0 h 2238113"/>
              <a:gd name="connsiteX2" fmla="*/ 1181768 w 11226800"/>
              <a:gd name="connsiteY2" fmla="*/ 0 h 2238113"/>
              <a:gd name="connsiteX3" fmla="*/ 1884921 w 11226800"/>
              <a:gd name="connsiteY3" fmla="*/ 0 h 2238113"/>
              <a:gd name="connsiteX4" fmla="*/ 2588073 w 11226800"/>
              <a:gd name="connsiteY4" fmla="*/ 0 h 2238113"/>
              <a:gd name="connsiteX5" fmla="*/ 2842153 w 11226800"/>
              <a:gd name="connsiteY5" fmla="*/ 0 h 2238113"/>
              <a:gd name="connsiteX6" fmla="*/ 3320769 w 11226800"/>
              <a:gd name="connsiteY6" fmla="*/ 0 h 2238113"/>
              <a:gd name="connsiteX7" fmla="*/ 4023921 w 11226800"/>
              <a:gd name="connsiteY7" fmla="*/ 0 h 2238113"/>
              <a:gd name="connsiteX8" fmla="*/ 4839342 w 11226800"/>
              <a:gd name="connsiteY8" fmla="*/ 0 h 2238113"/>
              <a:gd name="connsiteX9" fmla="*/ 5654762 w 11226800"/>
              <a:gd name="connsiteY9" fmla="*/ 0 h 2238113"/>
              <a:gd name="connsiteX10" fmla="*/ 6021110 w 11226800"/>
              <a:gd name="connsiteY10" fmla="*/ 0 h 2238113"/>
              <a:gd name="connsiteX11" fmla="*/ 6275190 w 11226800"/>
              <a:gd name="connsiteY11" fmla="*/ 0 h 2238113"/>
              <a:gd name="connsiteX12" fmla="*/ 6641539 w 11226800"/>
              <a:gd name="connsiteY12" fmla="*/ 0 h 2238113"/>
              <a:gd name="connsiteX13" fmla="*/ 7232423 w 11226800"/>
              <a:gd name="connsiteY13" fmla="*/ 0 h 2238113"/>
              <a:gd name="connsiteX14" fmla="*/ 7823307 w 11226800"/>
              <a:gd name="connsiteY14" fmla="*/ 0 h 2238113"/>
              <a:gd name="connsiteX15" fmla="*/ 8077387 w 11226800"/>
              <a:gd name="connsiteY15" fmla="*/ 0 h 2238113"/>
              <a:gd name="connsiteX16" fmla="*/ 8556003 w 11226800"/>
              <a:gd name="connsiteY16" fmla="*/ 0 h 2238113"/>
              <a:gd name="connsiteX17" fmla="*/ 9371424 w 11226800"/>
              <a:gd name="connsiteY17" fmla="*/ 0 h 2238113"/>
              <a:gd name="connsiteX18" fmla="*/ 9850040 w 11226800"/>
              <a:gd name="connsiteY18" fmla="*/ 0 h 2238113"/>
              <a:gd name="connsiteX19" fmla="*/ 10216388 w 11226800"/>
              <a:gd name="connsiteY19" fmla="*/ 0 h 2238113"/>
              <a:gd name="connsiteX20" fmla="*/ 10695004 w 11226800"/>
              <a:gd name="connsiteY20" fmla="*/ 0 h 2238113"/>
              <a:gd name="connsiteX21" fmla="*/ 11226800 w 11226800"/>
              <a:gd name="connsiteY21" fmla="*/ 0 h 2238113"/>
              <a:gd name="connsiteX22" fmla="*/ 11226800 w 11226800"/>
              <a:gd name="connsiteY22" fmla="*/ 604291 h 2238113"/>
              <a:gd name="connsiteX23" fmla="*/ 11226800 w 11226800"/>
              <a:gd name="connsiteY23" fmla="*/ 1141438 h 2238113"/>
              <a:gd name="connsiteX24" fmla="*/ 11226800 w 11226800"/>
              <a:gd name="connsiteY24" fmla="*/ 1723347 h 2238113"/>
              <a:gd name="connsiteX25" fmla="*/ 11226800 w 11226800"/>
              <a:gd name="connsiteY25" fmla="*/ 2238113 h 2238113"/>
              <a:gd name="connsiteX26" fmla="*/ 10523648 w 11226800"/>
              <a:gd name="connsiteY26" fmla="*/ 2238113 h 2238113"/>
              <a:gd name="connsiteX27" fmla="*/ 10157300 w 11226800"/>
              <a:gd name="connsiteY27" fmla="*/ 2238113 h 2238113"/>
              <a:gd name="connsiteX28" fmla="*/ 9790951 w 11226800"/>
              <a:gd name="connsiteY28" fmla="*/ 2238113 h 2238113"/>
              <a:gd name="connsiteX29" fmla="*/ 8975531 w 11226800"/>
              <a:gd name="connsiteY29" fmla="*/ 2238113 h 2238113"/>
              <a:gd name="connsiteX30" fmla="*/ 8384647 w 11226800"/>
              <a:gd name="connsiteY30" fmla="*/ 2238113 h 2238113"/>
              <a:gd name="connsiteX31" fmla="*/ 8130567 w 11226800"/>
              <a:gd name="connsiteY31" fmla="*/ 2238113 h 2238113"/>
              <a:gd name="connsiteX32" fmla="*/ 7764219 w 11226800"/>
              <a:gd name="connsiteY32" fmla="*/ 2238113 h 2238113"/>
              <a:gd name="connsiteX33" fmla="*/ 7061066 w 11226800"/>
              <a:gd name="connsiteY33" fmla="*/ 2238113 h 2238113"/>
              <a:gd name="connsiteX34" fmla="*/ 6694718 w 11226800"/>
              <a:gd name="connsiteY34" fmla="*/ 2238113 h 2238113"/>
              <a:gd name="connsiteX35" fmla="*/ 5991566 w 11226800"/>
              <a:gd name="connsiteY35" fmla="*/ 2238113 h 2238113"/>
              <a:gd name="connsiteX36" fmla="*/ 5737486 w 11226800"/>
              <a:gd name="connsiteY36" fmla="*/ 2238113 h 2238113"/>
              <a:gd name="connsiteX37" fmla="*/ 5146601 w 11226800"/>
              <a:gd name="connsiteY37" fmla="*/ 2238113 h 2238113"/>
              <a:gd name="connsiteX38" fmla="*/ 4667985 w 11226800"/>
              <a:gd name="connsiteY38" fmla="*/ 2238113 h 2238113"/>
              <a:gd name="connsiteX39" fmla="*/ 4077101 w 11226800"/>
              <a:gd name="connsiteY39" fmla="*/ 2238113 h 2238113"/>
              <a:gd name="connsiteX40" fmla="*/ 3486217 w 11226800"/>
              <a:gd name="connsiteY40" fmla="*/ 2238113 h 2238113"/>
              <a:gd name="connsiteX41" fmla="*/ 2895333 w 11226800"/>
              <a:gd name="connsiteY41" fmla="*/ 2238113 h 2238113"/>
              <a:gd name="connsiteX42" fmla="*/ 2192180 w 11226800"/>
              <a:gd name="connsiteY42" fmla="*/ 2238113 h 2238113"/>
              <a:gd name="connsiteX43" fmla="*/ 1938100 w 11226800"/>
              <a:gd name="connsiteY43" fmla="*/ 2238113 h 2238113"/>
              <a:gd name="connsiteX44" fmla="*/ 1234948 w 11226800"/>
              <a:gd name="connsiteY44" fmla="*/ 2238113 h 2238113"/>
              <a:gd name="connsiteX45" fmla="*/ 531796 w 11226800"/>
              <a:gd name="connsiteY45" fmla="*/ 2238113 h 2238113"/>
              <a:gd name="connsiteX46" fmla="*/ 0 w 11226800"/>
              <a:gd name="connsiteY46" fmla="*/ 2238113 h 2238113"/>
              <a:gd name="connsiteX47" fmla="*/ 0 w 11226800"/>
              <a:gd name="connsiteY47" fmla="*/ 1700966 h 2238113"/>
              <a:gd name="connsiteX48" fmla="*/ 0 w 11226800"/>
              <a:gd name="connsiteY48" fmla="*/ 1186200 h 2238113"/>
              <a:gd name="connsiteX49" fmla="*/ 0 w 11226800"/>
              <a:gd name="connsiteY49" fmla="*/ 581909 h 2238113"/>
              <a:gd name="connsiteX50" fmla="*/ 0 w 11226800"/>
              <a:gd name="connsiteY50" fmla="*/ 0 h 22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226800" h="2238113"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52203" y="216284"/>
                  <a:pt x="11225252" y="458687"/>
                  <a:pt x="11226800" y="604291"/>
                </a:cubicBezTo>
                <a:cubicBezTo>
                  <a:pt x="11228348" y="749895"/>
                  <a:pt x="11183247" y="940722"/>
                  <a:pt x="11226800" y="1141438"/>
                </a:cubicBezTo>
                <a:cubicBezTo>
                  <a:pt x="11270353" y="1342154"/>
                  <a:pt x="11208333" y="1490905"/>
                  <a:pt x="11226800" y="1723347"/>
                </a:cubicBezTo>
                <a:cubicBezTo>
                  <a:pt x="11245267" y="1955789"/>
                  <a:pt x="11202514" y="2099050"/>
                  <a:pt x="11226800" y="2238113"/>
                </a:cubicBezTo>
                <a:cubicBezTo>
                  <a:pt x="10926873" y="2308865"/>
                  <a:pt x="10723980" y="2192726"/>
                  <a:pt x="10523648" y="2238113"/>
                </a:cubicBezTo>
                <a:cubicBezTo>
                  <a:pt x="10323316" y="2283500"/>
                  <a:pt x="10284413" y="2218962"/>
                  <a:pt x="10157300" y="2238113"/>
                </a:cubicBezTo>
                <a:cubicBezTo>
                  <a:pt x="10030187" y="2257264"/>
                  <a:pt x="9968134" y="2199045"/>
                  <a:pt x="9790951" y="2238113"/>
                </a:cubicBezTo>
                <a:cubicBezTo>
                  <a:pt x="9613768" y="2277181"/>
                  <a:pt x="9181194" y="2216838"/>
                  <a:pt x="8975531" y="2238113"/>
                </a:cubicBezTo>
                <a:cubicBezTo>
                  <a:pt x="8769868" y="2259388"/>
                  <a:pt x="8609712" y="2194401"/>
                  <a:pt x="8384647" y="2238113"/>
                </a:cubicBezTo>
                <a:cubicBezTo>
                  <a:pt x="8159582" y="2281825"/>
                  <a:pt x="8233741" y="2221896"/>
                  <a:pt x="8130567" y="2238113"/>
                </a:cubicBezTo>
                <a:cubicBezTo>
                  <a:pt x="8027393" y="2254330"/>
                  <a:pt x="7844393" y="2223294"/>
                  <a:pt x="7764219" y="2238113"/>
                </a:cubicBezTo>
                <a:cubicBezTo>
                  <a:pt x="7684045" y="2252932"/>
                  <a:pt x="7268433" y="2169518"/>
                  <a:pt x="7061066" y="2238113"/>
                </a:cubicBezTo>
                <a:cubicBezTo>
                  <a:pt x="6853699" y="2306708"/>
                  <a:pt x="6791064" y="2217751"/>
                  <a:pt x="6694718" y="2238113"/>
                </a:cubicBezTo>
                <a:cubicBezTo>
                  <a:pt x="6598372" y="2258475"/>
                  <a:pt x="6298498" y="2224743"/>
                  <a:pt x="5991566" y="2238113"/>
                </a:cubicBezTo>
                <a:cubicBezTo>
                  <a:pt x="5684634" y="2251483"/>
                  <a:pt x="5832543" y="2221366"/>
                  <a:pt x="5737486" y="2238113"/>
                </a:cubicBezTo>
                <a:cubicBezTo>
                  <a:pt x="5642429" y="2254860"/>
                  <a:pt x="5363655" y="2212015"/>
                  <a:pt x="5146601" y="2238113"/>
                </a:cubicBezTo>
                <a:cubicBezTo>
                  <a:pt x="4929547" y="2264211"/>
                  <a:pt x="4834779" y="2208145"/>
                  <a:pt x="4667985" y="2238113"/>
                </a:cubicBezTo>
                <a:cubicBezTo>
                  <a:pt x="4501191" y="2268081"/>
                  <a:pt x="4263188" y="2188319"/>
                  <a:pt x="4077101" y="2238113"/>
                </a:cubicBezTo>
                <a:cubicBezTo>
                  <a:pt x="3891014" y="2287907"/>
                  <a:pt x="3620495" y="2193962"/>
                  <a:pt x="3486217" y="2238113"/>
                </a:cubicBezTo>
                <a:cubicBezTo>
                  <a:pt x="3351939" y="2282264"/>
                  <a:pt x="3075170" y="2233503"/>
                  <a:pt x="2895333" y="2238113"/>
                </a:cubicBezTo>
                <a:cubicBezTo>
                  <a:pt x="2715496" y="2242723"/>
                  <a:pt x="2451697" y="2174820"/>
                  <a:pt x="2192180" y="2238113"/>
                </a:cubicBezTo>
                <a:cubicBezTo>
                  <a:pt x="1932663" y="2301406"/>
                  <a:pt x="2015453" y="2229093"/>
                  <a:pt x="1938100" y="2238113"/>
                </a:cubicBezTo>
                <a:cubicBezTo>
                  <a:pt x="1860747" y="2247133"/>
                  <a:pt x="1410733" y="2229335"/>
                  <a:pt x="1234948" y="2238113"/>
                </a:cubicBezTo>
                <a:cubicBezTo>
                  <a:pt x="1059163" y="2246891"/>
                  <a:pt x="691321" y="2162741"/>
                  <a:pt x="531796" y="2238113"/>
                </a:cubicBezTo>
                <a:cubicBezTo>
                  <a:pt x="372271" y="2313485"/>
                  <a:pt x="183695" y="2195629"/>
                  <a:pt x="0" y="2238113"/>
                </a:cubicBezTo>
                <a:cubicBezTo>
                  <a:pt x="-7804" y="2015643"/>
                  <a:pt x="58134" y="1924737"/>
                  <a:pt x="0" y="1700966"/>
                </a:cubicBezTo>
                <a:cubicBezTo>
                  <a:pt x="-58134" y="1477195"/>
                  <a:pt x="36162" y="1441134"/>
                  <a:pt x="0" y="1186200"/>
                </a:cubicBezTo>
                <a:cubicBezTo>
                  <a:pt x="-36162" y="931266"/>
                  <a:pt x="51399" y="871054"/>
                  <a:pt x="0" y="581909"/>
                </a:cubicBezTo>
                <a:cubicBezTo>
                  <a:pt x="-51399" y="292764"/>
                  <a:pt x="6487" y="156350"/>
                  <a:pt x="0" y="0"/>
                </a:cubicBezTo>
                <a:close/>
              </a:path>
              <a:path w="11226800" h="2238113"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3993" y="240183"/>
                  <a:pt x="11172523" y="324625"/>
                  <a:pt x="11226800" y="492385"/>
                </a:cubicBezTo>
                <a:cubicBezTo>
                  <a:pt x="11281077" y="660146"/>
                  <a:pt x="11206745" y="786593"/>
                  <a:pt x="11226800" y="1074294"/>
                </a:cubicBezTo>
                <a:cubicBezTo>
                  <a:pt x="11246855" y="1361995"/>
                  <a:pt x="11214057" y="1438117"/>
                  <a:pt x="11226800" y="1611441"/>
                </a:cubicBezTo>
                <a:cubicBezTo>
                  <a:pt x="11239543" y="1784765"/>
                  <a:pt x="11210746" y="1951308"/>
                  <a:pt x="11226800" y="2238113"/>
                </a:cubicBezTo>
                <a:cubicBezTo>
                  <a:pt x="11139099" y="2262220"/>
                  <a:pt x="11057688" y="2216563"/>
                  <a:pt x="10972720" y="2238113"/>
                </a:cubicBezTo>
                <a:cubicBezTo>
                  <a:pt x="10887752" y="2259663"/>
                  <a:pt x="10789476" y="2234735"/>
                  <a:pt x="10718640" y="2238113"/>
                </a:cubicBezTo>
                <a:cubicBezTo>
                  <a:pt x="10647804" y="2241491"/>
                  <a:pt x="10589013" y="2215784"/>
                  <a:pt x="10464559" y="2238113"/>
                </a:cubicBezTo>
                <a:cubicBezTo>
                  <a:pt x="10340105" y="2260442"/>
                  <a:pt x="10124132" y="2213746"/>
                  <a:pt x="9985943" y="2238113"/>
                </a:cubicBezTo>
                <a:cubicBezTo>
                  <a:pt x="9847754" y="2262480"/>
                  <a:pt x="9590001" y="2173750"/>
                  <a:pt x="9395059" y="2238113"/>
                </a:cubicBezTo>
                <a:cubicBezTo>
                  <a:pt x="9200117" y="2302476"/>
                  <a:pt x="9062788" y="2232172"/>
                  <a:pt x="8916443" y="2238113"/>
                </a:cubicBezTo>
                <a:cubicBezTo>
                  <a:pt x="8770098" y="2244054"/>
                  <a:pt x="8529401" y="2186247"/>
                  <a:pt x="8213291" y="2238113"/>
                </a:cubicBezTo>
                <a:cubicBezTo>
                  <a:pt x="7897181" y="2289979"/>
                  <a:pt x="7565944" y="2191602"/>
                  <a:pt x="7397870" y="2238113"/>
                </a:cubicBezTo>
                <a:cubicBezTo>
                  <a:pt x="7229796" y="2284624"/>
                  <a:pt x="6970961" y="2177513"/>
                  <a:pt x="6806986" y="2238113"/>
                </a:cubicBezTo>
                <a:cubicBezTo>
                  <a:pt x="6643011" y="2298713"/>
                  <a:pt x="6557386" y="2190148"/>
                  <a:pt x="6328370" y="2238113"/>
                </a:cubicBezTo>
                <a:cubicBezTo>
                  <a:pt x="6099354" y="2286078"/>
                  <a:pt x="5731214" y="2234059"/>
                  <a:pt x="5512950" y="2238113"/>
                </a:cubicBezTo>
                <a:cubicBezTo>
                  <a:pt x="5294686" y="2242167"/>
                  <a:pt x="5054034" y="2165019"/>
                  <a:pt x="4809797" y="2238113"/>
                </a:cubicBezTo>
                <a:cubicBezTo>
                  <a:pt x="4565560" y="2311207"/>
                  <a:pt x="4409015" y="2205983"/>
                  <a:pt x="4106645" y="2238113"/>
                </a:cubicBezTo>
                <a:cubicBezTo>
                  <a:pt x="3804275" y="2270243"/>
                  <a:pt x="3835053" y="2206333"/>
                  <a:pt x="3740297" y="2238113"/>
                </a:cubicBezTo>
                <a:cubicBezTo>
                  <a:pt x="3645541" y="2269893"/>
                  <a:pt x="3174968" y="2171934"/>
                  <a:pt x="2924877" y="2238113"/>
                </a:cubicBezTo>
                <a:cubicBezTo>
                  <a:pt x="2674786" y="2304292"/>
                  <a:pt x="2463538" y="2182739"/>
                  <a:pt x="2221725" y="2238113"/>
                </a:cubicBezTo>
                <a:cubicBezTo>
                  <a:pt x="1979912" y="2293487"/>
                  <a:pt x="1959122" y="2181993"/>
                  <a:pt x="1743108" y="2238113"/>
                </a:cubicBezTo>
                <a:cubicBezTo>
                  <a:pt x="1527094" y="2294233"/>
                  <a:pt x="1553479" y="2212782"/>
                  <a:pt x="1376760" y="2238113"/>
                </a:cubicBezTo>
                <a:cubicBezTo>
                  <a:pt x="1200041" y="2263444"/>
                  <a:pt x="938870" y="2159860"/>
                  <a:pt x="561340" y="2238113"/>
                </a:cubicBezTo>
                <a:cubicBezTo>
                  <a:pt x="183810" y="2316366"/>
                  <a:pt x="121903" y="2235583"/>
                  <a:pt x="0" y="2238113"/>
                </a:cubicBezTo>
                <a:cubicBezTo>
                  <a:pt x="-41493" y="2111498"/>
                  <a:pt x="1169" y="1941569"/>
                  <a:pt x="0" y="1723347"/>
                </a:cubicBezTo>
                <a:cubicBezTo>
                  <a:pt x="-1169" y="1505125"/>
                  <a:pt x="66714" y="1379071"/>
                  <a:pt x="0" y="1163819"/>
                </a:cubicBezTo>
                <a:cubicBezTo>
                  <a:pt x="-66714" y="948567"/>
                  <a:pt x="3122" y="766293"/>
                  <a:pt x="0" y="604291"/>
                </a:cubicBezTo>
                <a:cubicBezTo>
                  <a:pt x="-3122" y="442289"/>
                  <a:pt x="23707" y="27926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Directions: </a:t>
            </a:r>
            <a:r>
              <a:rPr lang="en-US" sz="2400" dirty="0">
                <a:latin typeface="Century Gothic" panose="020B0502020202020204" pitchFamily="34" charset="0"/>
              </a:rPr>
              <a:t>Circle (or write down) the number that applies to you for each statement. Then, total up the number for each of the 4 columns. Write the sum of all your totals for each column in the yellow box on the right of the chart. That number is your score for this dimension of wellness. </a:t>
            </a:r>
          </a:p>
        </p:txBody>
      </p:sp>
    </p:spTree>
    <p:extLst>
      <p:ext uri="{BB962C8B-B14F-4D97-AF65-F5344CB8AC3E}">
        <p14:creationId xmlns:p14="http://schemas.microsoft.com/office/powerpoint/2010/main" val="3996061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3065</TotalTime>
  <Words>1631</Words>
  <Application>Microsoft Macintosh PowerPoint</Application>
  <PresentationFormat>Widescreen</PresentationFormat>
  <Paragraphs>164</Paragraphs>
  <Slides>19</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Florentine Friedrich</dc:creator>
  <cp:lastModifiedBy>Florentine Friedrich</cp:lastModifiedBy>
  <cp:revision>55</cp:revision>
  <dcterms:created xsi:type="dcterms:W3CDTF">2021-10-19T21:45:26Z</dcterms:created>
  <dcterms:modified xsi:type="dcterms:W3CDTF">2021-11-11T20:21:04Z</dcterms:modified>
</cp:coreProperties>
</file>